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4" r:id="rId3"/>
    <p:sldId id="337" r:id="rId4"/>
    <p:sldId id="258" r:id="rId5"/>
    <p:sldId id="289" r:id="rId6"/>
    <p:sldId id="259" r:id="rId7"/>
    <p:sldId id="311" r:id="rId8"/>
    <p:sldId id="312" r:id="rId9"/>
    <p:sldId id="313" r:id="rId10"/>
    <p:sldId id="314" r:id="rId11"/>
    <p:sldId id="315" r:id="rId12"/>
    <p:sldId id="270" r:id="rId13"/>
    <p:sldId id="268" r:id="rId14"/>
    <p:sldId id="324" r:id="rId15"/>
    <p:sldId id="325" r:id="rId16"/>
    <p:sldId id="333" r:id="rId17"/>
    <p:sldId id="334" r:id="rId18"/>
    <p:sldId id="261" r:id="rId19"/>
    <p:sldId id="338" r:id="rId20"/>
    <p:sldId id="260" r:id="rId21"/>
    <p:sldId id="336" r:id="rId22"/>
  </p:sldIdLst>
  <p:sldSz cx="18288000" cy="10287000"/>
  <p:notesSz cx="6858000" cy="9144000"/>
  <p:embeddedFontLst>
    <p:embeddedFont>
      <p:font typeface="Klein Bold" panose="020B0604020202020204" charset="0"/>
      <p:regular r:id="rId24"/>
    </p:embeddedFont>
    <p:embeddedFont>
      <p:font typeface="Montserrat ExtraBold" panose="00000900000000000000" pitchFamily="2" charset="0"/>
      <p:bold r:id="rId25"/>
      <p:boldItalic r:id="rId26"/>
    </p:embeddedFont>
    <p:embeddedFont>
      <p:font typeface="Oswald" panose="00000500000000000000" pitchFamily="2" charset="0"/>
      <p:regular r:id="rId27"/>
      <p:bold r:id="rId28"/>
    </p:embeddedFont>
    <p:embeddedFont>
      <p:font typeface="Oswald SemiBold" panose="00000700000000000000" pitchFamily="2"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D40"/>
    <a:srgbClr val="111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33" autoAdjust="0"/>
  </p:normalViewPr>
  <p:slideViewPr>
    <p:cSldViewPr>
      <p:cViewPr>
        <p:scale>
          <a:sx n="50" d="100"/>
          <a:sy n="50" d="100"/>
        </p:scale>
        <p:origin x="89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37B27-9B81-4B78-937C-DC03651D394D}" type="datetimeFigureOut">
              <a:rPr lang="en-IN" smtClean="0"/>
              <a:t>20-07-2024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5D8DD-463D-4473-B7AA-562E7CD2E1BB}" type="slidenum">
              <a:rPr lang="en-IN" smtClean="0"/>
              <a:t>‹#›</a:t>
            </a:fld>
            <a:endParaRPr lang="en-IN"/>
          </a:p>
        </p:txBody>
      </p:sp>
    </p:spTree>
    <p:extLst>
      <p:ext uri="{BB962C8B-B14F-4D97-AF65-F5344CB8AC3E}">
        <p14:creationId xmlns:p14="http://schemas.microsoft.com/office/powerpoint/2010/main" val="2303152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53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725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77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7f9262ee2f_0_1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7f9262ee2f_0_1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3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Light Blue Background Photos, Download The BEST Free Light Blue Background  Stock Photos &amp; HD Images">
            <a:extLst>
              <a:ext uri="{FF2B5EF4-FFF2-40B4-BE49-F238E27FC236}">
                <a16:creationId xmlns:a16="http://schemas.microsoft.com/office/drawing/2014/main" id="{2E6221BD-D753-77E4-7F5A-9ED3C0C08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679"/>
          <a:stretch/>
        </p:blipFill>
        <p:spPr bwMode="auto">
          <a:xfrm>
            <a:off x="0" y="0"/>
            <a:ext cx="18288000" cy="1028699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2466927" y="-4280359"/>
            <a:ext cx="10812392" cy="10812392"/>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07200" y="4432068"/>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5">
              <a:alphaModFix amt="30000"/>
              <a:extLst>
                <a:ext uri="{96DAC541-7B7A-43D3-8B79-37D633B846F1}">
                  <asvg:svgBlip xmlns:asvg="http://schemas.microsoft.com/office/drawing/2016/SVG/main" r:embed="rId6"/>
                </a:ext>
              </a:extLst>
            </a:blip>
            <a:stretch>
              <a:fillRect/>
            </a:stretch>
          </a:blipFill>
        </p:spPr>
      </p:sp>
      <p:sp>
        <p:nvSpPr>
          <p:cNvPr id="7" name="Freeform 7"/>
          <p:cNvSpPr/>
          <p:nvPr/>
        </p:nvSpPr>
        <p:spPr>
          <a:xfrm>
            <a:off x="57078" y="7902203"/>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5715000" y="4229100"/>
            <a:ext cx="11734800" cy="1603772"/>
          </a:xfrm>
          <a:prstGeom prst="rect">
            <a:avLst/>
          </a:prstGeom>
        </p:spPr>
        <p:txBody>
          <a:bodyPr wrap="square" lIns="0" tIns="0" rIns="0" bIns="0" rtlCol="0" anchor="t">
            <a:spAutoFit/>
          </a:bodyPr>
          <a:lstStyle/>
          <a:p>
            <a:pPr algn="l">
              <a:lnSpc>
                <a:spcPts val="14399"/>
              </a:lnSpc>
            </a:pPr>
            <a:r>
              <a:rPr lang="en-IN" sz="6000" dirty="0">
                <a:effectLst/>
                <a:latin typeface="Oswald SemiBold" panose="00000700000000000000" pitchFamily="2" charset="0"/>
                <a:ea typeface="Cambria Math" panose="02040503050406030204" pitchFamily="18" charset="0"/>
              </a:rPr>
              <a:t>Demand Forecasting for E-Commerce</a:t>
            </a:r>
            <a:endParaRPr lang="en-US" sz="6000" dirty="0">
              <a:latin typeface="Klein Bold"/>
              <a:ea typeface="Klein Bold"/>
              <a:cs typeface="Klein Bold"/>
              <a:sym typeface="Klein Bold"/>
            </a:endParaRPr>
          </a:p>
        </p:txBody>
      </p:sp>
      <p:sp>
        <p:nvSpPr>
          <p:cNvPr id="19" name="Google Shape;163;p38">
            <a:extLst>
              <a:ext uri="{FF2B5EF4-FFF2-40B4-BE49-F238E27FC236}">
                <a16:creationId xmlns:a16="http://schemas.microsoft.com/office/drawing/2014/main" id="{33089FC3-E4E9-AD4C-847D-3D672E4D7007}"/>
              </a:ext>
            </a:extLst>
          </p:cNvPr>
          <p:cNvSpPr txBox="1">
            <a:spLocks/>
          </p:cNvSpPr>
          <p:nvPr/>
        </p:nvSpPr>
        <p:spPr>
          <a:xfrm>
            <a:off x="13384800" y="8974530"/>
            <a:ext cx="5055600" cy="740970"/>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IN" sz="3900" dirty="0">
                <a:latin typeface="Oswald SemiBold" panose="00000700000000000000" pitchFamily="2" charset="0"/>
              </a:rPr>
              <a:t>19</a:t>
            </a:r>
            <a:r>
              <a:rPr lang="en-IN" sz="3900" baseline="30000" dirty="0">
                <a:latin typeface="Oswald SemiBold" panose="00000700000000000000" pitchFamily="2" charset="0"/>
              </a:rPr>
              <a:t>th</a:t>
            </a:r>
            <a:r>
              <a:rPr lang="en-IN" sz="3900" dirty="0">
                <a:latin typeface="Oswald SemiBold" panose="00000700000000000000" pitchFamily="2" charset="0"/>
              </a:rPr>
              <a:t> JULY 2024</a:t>
            </a:r>
          </a:p>
        </p:txBody>
      </p:sp>
      <p:sp>
        <p:nvSpPr>
          <p:cNvPr id="20" name="Google Shape;164;p38">
            <a:extLst>
              <a:ext uri="{FF2B5EF4-FFF2-40B4-BE49-F238E27FC236}">
                <a16:creationId xmlns:a16="http://schemas.microsoft.com/office/drawing/2014/main" id="{BFA5D3DE-1D02-F302-A5A8-93D577843D0A}"/>
              </a:ext>
            </a:extLst>
          </p:cNvPr>
          <p:cNvSpPr txBox="1">
            <a:spLocks/>
          </p:cNvSpPr>
          <p:nvPr/>
        </p:nvSpPr>
        <p:spPr>
          <a:xfrm>
            <a:off x="8038986" y="5986881"/>
            <a:ext cx="7048614" cy="988991"/>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sz="5000" b="1" dirty="0">
                <a:solidFill>
                  <a:schemeClr val="tx2"/>
                </a:solidFill>
                <a:latin typeface="Oswald SemiBold" panose="00000700000000000000" pitchFamily="2" charset="0"/>
                <a:ea typeface="Montserrat ExtraLight"/>
                <a:cs typeface="Montserrat ExtraLight"/>
                <a:sym typeface="Montserrat ExtraLight"/>
              </a:rPr>
              <a:t>Infosys Springboard</a:t>
            </a:r>
          </a:p>
        </p:txBody>
      </p:sp>
      <p:cxnSp>
        <p:nvCxnSpPr>
          <p:cNvPr id="21" name="Google Shape;165;p38">
            <a:extLst>
              <a:ext uri="{FF2B5EF4-FFF2-40B4-BE49-F238E27FC236}">
                <a16:creationId xmlns:a16="http://schemas.microsoft.com/office/drawing/2014/main" id="{52F69E18-C9A0-7EC4-09C5-7237F5A96C0F}"/>
              </a:ext>
            </a:extLst>
          </p:cNvPr>
          <p:cNvCxnSpPr>
            <a:cxnSpLocks/>
          </p:cNvCxnSpPr>
          <p:nvPr/>
        </p:nvCxnSpPr>
        <p:spPr>
          <a:xfrm>
            <a:off x="6477000" y="5909072"/>
            <a:ext cx="9976651"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5" name="Freeform 2">
            <a:extLst>
              <a:ext uri="{FF2B5EF4-FFF2-40B4-BE49-F238E27FC236}">
                <a16:creationId xmlns:a16="http://schemas.microsoft.com/office/drawing/2014/main" id="{1E276ABC-1FC8-B34F-EE90-3FBBE33EEE0A}"/>
              </a:ext>
            </a:extLst>
          </p:cNvPr>
          <p:cNvSpPr/>
          <p:nvPr/>
        </p:nvSpPr>
        <p:spPr>
          <a:xfrm>
            <a:off x="-963727" y="-2476500"/>
            <a:ext cx="7440727" cy="7315200"/>
          </a:xfrm>
          <a:custGeom>
            <a:avLst/>
            <a:gdLst/>
            <a:ahLst/>
            <a:cxnLst/>
            <a:rect l="l" t="t" r="r" b="b"/>
            <a:pathLst>
              <a:path w="10812392" h="10812392">
                <a:moveTo>
                  <a:pt x="0" y="0"/>
                </a:moveTo>
                <a:lnTo>
                  <a:pt x="10812393" y="0"/>
                </a:lnTo>
                <a:lnTo>
                  <a:pt x="10812393" y="10812392"/>
                </a:lnTo>
                <a:lnTo>
                  <a:pt x="0" y="108123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1034" name="Picture 10" descr="Infosys Springboard: Digital Learning and Reskilling Programs">
            <a:extLst>
              <a:ext uri="{FF2B5EF4-FFF2-40B4-BE49-F238E27FC236}">
                <a16:creationId xmlns:a16="http://schemas.microsoft.com/office/drawing/2014/main" id="{BF607DFD-2429-2D8D-CE15-8BE4AA5AD87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999" t="25569" r="28106" b="27158"/>
          <a:stretch/>
        </p:blipFill>
        <p:spPr bwMode="auto">
          <a:xfrm>
            <a:off x="609600" y="114300"/>
            <a:ext cx="4364059" cy="2871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87BC0F-7E75-1002-325B-9017B4A64FFA}"/>
              </a:ext>
            </a:extLst>
          </p:cNvPr>
          <p:cNvPicPr>
            <a:picLocks noChangeAspect="1"/>
          </p:cNvPicPr>
          <p:nvPr/>
        </p:nvPicPr>
        <p:blipFill>
          <a:blip r:embed="rId2"/>
          <a:stretch>
            <a:fillRect/>
          </a:stretch>
        </p:blipFill>
        <p:spPr>
          <a:xfrm>
            <a:off x="2528654" y="1066800"/>
            <a:ext cx="13230691" cy="7164084"/>
          </a:xfrm>
          <a:prstGeom prst="rect">
            <a:avLst/>
          </a:prstGeom>
        </p:spPr>
      </p:pic>
      <p:sp>
        <p:nvSpPr>
          <p:cNvPr id="7" name="Content Placeholder 2">
            <a:extLst>
              <a:ext uri="{FF2B5EF4-FFF2-40B4-BE49-F238E27FC236}">
                <a16:creationId xmlns:a16="http://schemas.microsoft.com/office/drawing/2014/main" id="{683D4D5A-3D06-E624-8947-420A382F7B37}"/>
              </a:ext>
            </a:extLst>
          </p:cNvPr>
          <p:cNvSpPr txBox="1">
            <a:spLocks/>
          </p:cNvSpPr>
          <p:nvPr/>
        </p:nvSpPr>
        <p:spPr>
          <a:xfrm>
            <a:off x="1371600" y="8488395"/>
            <a:ext cx="9144000" cy="21415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latin typeface="Oswald SemiBold" panose="00000700000000000000" pitchFamily="2" charset="0"/>
              </a:rPr>
              <a:t>Monday accounts for the most Impressions.</a:t>
            </a:r>
          </a:p>
          <a:p>
            <a:r>
              <a:rPr lang="en-US" sz="3000" dirty="0">
                <a:solidFill>
                  <a:schemeClr val="bg1"/>
                </a:solidFill>
                <a:latin typeface="Oswald SemiBold" panose="00000700000000000000" pitchFamily="2" charset="0"/>
              </a:rPr>
              <a:t>Clicks peaks on Sunday and Monday.</a:t>
            </a:r>
          </a:p>
          <a:p>
            <a:r>
              <a:rPr lang="en-US" sz="3000" dirty="0">
                <a:solidFill>
                  <a:schemeClr val="bg1"/>
                </a:solidFill>
                <a:latin typeface="Oswald SemiBold" panose="00000700000000000000" pitchFamily="2" charset="0"/>
              </a:rPr>
              <a:t>Quantity peaks on Monday, followed by Saturday.</a:t>
            </a:r>
          </a:p>
        </p:txBody>
      </p:sp>
      <p:pic>
        <p:nvPicPr>
          <p:cNvPr id="2" name="Picture 1">
            <a:extLst>
              <a:ext uri="{FF2B5EF4-FFF2-40B4-BE49-F238E27FC236}">
                <a16:creationId xmlns:a16="http://schemas.microsoft.com/office/drawing/2014/main" id="{B5D41596-26AA-2FF3-E9B1-A5B7D774F2D7}"/>
              </a:ext>
            </a:extLst>
          </p:cNvPr>
          <p:cNvPicPr>
            <a:picLocks noChangeAspect="1"/>
          </p:cNvPicPr>
          <p:nvPr/>
        </p:nvPicPr>
        <p:blipFill>
          <a:blip r:embed="rId3"/>
          <a:stretch>
            <a:fillRect/>
          </a:stretch>
        </p:blipFill>
        <p:spPr>
          <a:xfrm>
            <a:off x="2528654" y="1066800"/>
            <a:ext cx="13230691" cy="7164084"/>
          </a:xfrm>
          <a:prstGeom prst="rect">
            <a:avLst/>
          </a:prstGeom>
        </p:spPr>
      </p:pic>
      <p:sp>
        <p:nvSpPr>
          <p:cNvPr id="3" name="Oval 2">
            <a:extLst>
              <a:ext uri="{FF2B5EF4-FFF2-40B4-BE49-F238E27FC236}">
                <a16:creationId xmlns:a16="http://schemas.microsoft.com/office/drawing/2014/main" id="{F54C444B-3DB5-8E6B-2D17-31E32F9B8004}"/>
              </a:ext>
            </a:extLst>
          </p:cNvPr>
          <p:cNvSpPr/>
          <p:nvPr/>
        </p:nvSpPr>
        <p:spPr>
          <a:xfrm>
            <a:off x="4267200" y="171450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4" name="Oval 3">
            <a:extLst>
              <a:ext uri="{FF2B5EF4-FFF2-40B4-BE49-F238E27FC236}">
                <a16:creationId xmlns:a16="http://schemas.microsoft.com/office/drawing/2014/main" id="{20814689-3FF6-DEB7-215C-2238A3A10379}"/>
              </a:ext>
            </a:extLst>
          </p:cNvPr>
          <p:cNvSpPr/>
          <p:nvPr/>
        </p:nvSpPr>
        <p:spPr>
          <a:xfrm>
            <a:off x="15011400" y="5868557"/>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5" name="Oval 4">
            <a:extLst>
              <a:ext uri="{FF2B5EF4-FFF2-40B4-BE49-F238E27FC236}">
                <a16:creationId xmlns:a16="http://schemas.microsoft.com/office/drawing/2014/main" id="{6139B59D-C6DE-3B98-9ABC-D33BDC7B6605}"/>
              </a:ext>
            </a:extLst>
          </p:cNvPr>
          <p:cNvSpPr/>
          <p:nvPr/>
        </p:nvSpPr>
        <p:spPr>
          <a:xfrm>
            <a:off x="4221480" y="5868557"/>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6" name="Oval 5">
            <a:extLst>
              <a:ext uri="{FF2B5EF4-FFF2-40B4-BE49-F238E27FC236}">
                <a16:creationId xmlns:a16="http://schemas.microsoft.com/office/drawing/2014/main" id="{C440EBC7-BD51-8373-B3A0-6FB636ED2CEF}"/>
              </a:ext>
            </a:extLst>
          </p:cNvPr>
          <p:cNvSpPr/>
          <p:nvPr/>
        </p:nvSpPr>
        <p:spPr>
          <a:xfrm>
            <a:off x="4221480" y="7075108"/>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8" name="Google Shape;194;p41">
            <a:extLst>
              <a:ext uri="{FF2B5EF4-FFF2-40B4-BE49-F238E27FC236}">
                <a16:creationId xmlns:a16="http://schemas.microsoft.com/office/drawing/2014/main" id="{71BC005F-5967-1B7A-234A-D0E5645815FA}"/>
              </a:ext>
            </a:extLst>
          </p:cNvPr>
          <p:cNvSpPr txBox="1">
            <a:spLocks/>
          </p:cNvSpPr>
          <p:nvPr/>
        </p:nvSpPr>
        <p:spPr>
          <a:xfrm>
            <a:off x="1143000" y="207777"/>
            <a:ext cx="2450916" cy="82092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500" b="1" dirty="0">
                <a:solidFill>
                  <a:schemeClr val="accent6"/>
                </a:solidFill>
                <a:latin typeface="Oswald SemiBold" panose="00000700000000000000" pitchFamily="2" charset="0"/>
              </a:rPr>
              <a:t>Trend </a:t>
            </a:r>
            <a:endParaRPr lang="en-US" sz="4500" dirty="0">
              <a:solidFill>
                <a:schemeClr val="accent6"/>
              </a:solidFill>
              <a:latin typeface="Oswald SemiBold" panose="00000700000000000000" pitchFamily="2" charset="0"/>
            </a:endParaRPr>
          </a:p>
        </p:txBody>
      </p:sp>
      <p:sp>
        <p:nvSpPr>
          <p:cNvPr id="9" name="Freeform 10">
            <a:extLst>
              <a:ext uri="{FF2B5EF4-FFF2-40B4-BE49-F238E27FC236}">
                <a16:creationId xmlns:a16="http://schemas.microsoft.com/office/drawing/2014/main" id="{6205AE53-9288-0342-C01C-FB8682303D89}"/>
              </a:ext>
            </a:extLst>
          </p:cNvPr>
          <p:cNvSpPr/>
          <p:nvPr/>
        </p:nvSpPr>
        <p:spPr>
          <a:xfrm>
            <a:off x="688588" y="207777"/>
            <a:ext cx="835412" cy="820923"/>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3434935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862A1F3-6542-7B06-A127-477036CD5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962" y="1001357"/>
            <a:ext cx="9454076" cy="37317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1C95EC-E47B-7CA5-6C97-F82549607180}"/>
              </a:ext>
            </a:extLst>
          </p:cNvPr>
          <p:cNvPicPr>
            <a:picLocks noChangeAspect="1"/>
          </p:cNvPicPr>
          <p:nvPr/>
        </p:nvPicPr>
        <p:blipFill rotWithShape="1">
          <a:blip r:embed="rId3"/>
          <a:srcRect r="49401"/>
          <a:stretch/>
        </p:blipFill>
        <p:spPr>
          <a:xfrm>
            <a:off x="9092921" y="4617544"/>
            <a:ext cx="5308879" cy="3116756"/>
          </a:xfrm>
          <a:prstGeom prst="rect">
            <a:avLst/>
          </a:prstGeom>
        </p:spPr>
      </p:pic>
      <p:pic>
        <p:nvPicPr>
          <p:cNvPr id="8" name="Picture 7">
            <a:extLst>
              <a:ext uri="{FF2B5EF4-FFF2-40B4-BE49-F238E27FC236}">
                <a16:creationId xmlns:a16="http://schemas.microsoft.com/office/drawing/2014/main" id="{B605FAB9-A124-9103-F42D-DBD151CA108D}"/>
              </a:ext>
            </a:extLst>
          </p:cNvPr>
          <p:cNvPicPr>
            <a:picLocks noChangeAspect="1"/>
          </p:cNvPicPr>
          <p:nvPr/>
        </p:nvPicPr>
        <p:blipFill rotWithShape="1">
          <a:blip r:embed="rId3"/>
          <a:srcRect l="50000"/>
          <a:stretch/>
        </p:blipFill>
        <p:spPr>
          <a:xfrm>
            <a:off x="3825749" y="4617542"/>
            <a:ext cx="5308879" cy="3116756"/>
          </a:xfrm>
          <a:prstGeom prst="rect">
            <a:avLst/>
          </a:prstGeom>
        </p:spPr>
      </p:pic>
      <p:pic>
        <p:nvPicPr>
          <p:cNvPr id="24" name="Picture 23">
            <a:extLst>
              <a:ext uri="{FF2B5EF4-FFF2-40B4-BE49-F238E27FC236}">
                <a16:creationId xmlns:a16="http://schemas.microsoft.com/office/drawing/2014/main" id="{9B4017A0-3DBB-5492-538E-63CC72EDE350}"/>
              </a:ext>
            </a:extLst>
          </p:cNvPr>
          <p:cNvPicPr>
            <a:picLocks noChangeAspect="1"/>
          </p:cNvPicPr>
          <p:nvPr/>
        </p:nvPicPr>
        <p:blipFill>
          <a:blip r:embed="rId4"/>
          <a:stretch>
            <a:fillRect/>
          </a:stretch>
        </p:blipFill>
        <p:spPr>
          <a:xfrm>
            <a:off x="1560337" y="990968"/>
            <a:ext cx="15051263" cy="6814683"/>
          </a:xfrm>
          <a:prstGeom prst="rect">
            <a:avLst/>
          </a:prstGeom>
        </p:spPr>
      </p:pic>
      <p:sp>
        <p:nvSpPr>
          <p:cNvPr id="7" name="Content Placeholder 2">
            <a:extLst>
              <a:ext uri="{FF2B5EF4-FFF2-40B4-BE49-F238E27FC236}">
                <a16:creationId xmlns:a16="http://schemas.microsoft.com/office/drawing/2014/main" id="{683D4D5A-3D06-E624-8947-420A382F7B37}"/>
              </a:ext>
            </a:extLst>
          </p:cNvPr>
          <p:cNvSpPr txBox="1">
            <a:spLocks/>
          </p:cNvSpPr>
          <p:nvPr/>
        </p:nvSpPr>
        <p:spPr>
          <a:xfrm>
            <a:off x="1691640" y="8300950"/>
            <a:ext cx="10043160" cy="17193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Oswald SemiBold" panose="00000700000000000000" pitchFamily="2" charset="0"/>
              </a:rPr>
              <a:t> Impressions peak in the month of April.</a:t>
            </a:r>
          </a:p>
          <a:p>
            <a:r>
              <a:rPr lang="en-US" dirty="0">
                <a:solidFill>
                  <a:schemeClr val="bg1"/>
                </a:solidFill>
                <a:latin typeface="Oswald SemiBold" panose="00000700000000000000" pitchFamily="2" charset="0"/>
              </a:rPr>
              <a:t> Clicks peaks in the month of March.</a:t>
            </a:r>
          </a:p>
          <a:p>
            <a:r>
              <a:rPr lang="en-US" dirty="0">
                <a:solidFill>
                  <a:schemeClr val="bg1"/>
                </a:solidFill>
                <a:latin typeface="Oswald SemiBold" panose="00000700000000000000" pitchFamily="2" charset="0"/>
              </a:rPr>
              <a:t> Quantity also peaks in the month of March.</a:t>
            </a:r>
          </a:p>
        </p:txBody>
      </p:sp>
      <p:sp>
        <p:nvSpPr>
          <p:cNvPr id="2" name="Oval 1">
            <a:extLst>
              <a:ext uri="{FF2B5EF4-FFF2-40B4-BE49-F238E27FC236}">
                <a16:creationId xmlns:a16="http://schemas.microsoft.com/office/drawing/2014/main" id="{1646260C-6666-1959-5FC5-7FBADDA64137}"/>
              </a:ext>
            </a:extLst>
          </p:cNvPr>
          <p:cNvSpPr/>
          <p:nvPr/>
        </p:nvSpPr>
        <p:spPr>
          <a:xfrm>
            <a:off x="11679697" y="167640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3" name="Oval 2">
            <a:extLst>
              <a:ext uri="{FF2B5EF4-FFF2-40B4-BE49-F238E27FC236}">
                <a16:creationId xmlns:a16="http://schemas.microsoft.com/office/drawing/2014/main" id="{8A35765B-2C69-18AA-B563-37CEA7BFF943}"/>
              </a:ext>
            </a:extLst>
          </p:cNvPr>
          <p:cNvSpPr/>
          <p:nvPr/>
        </p:nvSpPr>
        <p:spPr>
          <a:xfrm>
            <a:off x="9677399" y="5143500"/>
            <a:ext cx="182880" cy="20574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4" name="Oval 3">
            <a:extLst>
              <a:ext uri="{FF2B5EF4-FFF2-40B4-BE49-F238E27FC236}">
                <a16:creationId xmlns:a16="http://schemas.microsoft.com/office/drawing/2014/main" id="{B892DB79-D510-F051-68CB-B3DDB62B2305}"/>
              </a:ext>
            </a:extLst>
          </p:cNvPr>
          <p:cNvSpPr/>
          <p:nvPr/>
        </p:nvSpPr>
        <p:spPr>
          <a:xfrm>
            <a:off x="9669779" y="6490854"/>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Tree>
    <p:extLst>
      <p:ext uri="{BB962C8B-B14F-4D97-AF65-F5344CB8AC3E}">
        <p14:creationId xmlns:p14="http://schemas.microsoft.com/office/powerpoint/2010/main" val="654023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2395DF-3848-6725-B548-B23A8ABB5ABB}"/>
              </a:ext>
            </a:extLst>
          </p:cNvPr>
          <p:cNvPicPr>
            <a:picLocks noChangeAspect="1"/>
          </p:cNvPicPr>
          <p:nvPr/>
        </p:nvPicPr>
        <p:blipFill>
          <a:blip r:embed="rId2"/>
          <a:stretch>
            <a:fillRect/>
          </a:stretch>
        </p:blipFill>
        <p:spPr>
          <a:xfrm>
            <a:off x="8619735" y="329867"/>
            <a:ext cx="9454076" cy="5019373"/>
          </a:xfrm>
          <a:prstGeom prst="rect">
            <a:avLst/>
          </a:prstGeom>
        </p:spPr>
      </p:pic>
      <p:grpSp>
        <p:nvGrpSpPr>
          <p:cNvPr id="2" name="Group 2"/>
          <p:cNvGrpSpPr/>
          <p:nvPr/>
        </p:nvGrpSpPr>
        <p:grpSpPr>
          <a:xfrm>
            <a:off x="1" y="0"/>
            <a:ext cx="7328154" cy="10295868"/>
            <a:chOff x="0" y="0"/>
            <a:chExt cx="1857156" cy="2711669"/>
          </a:xfrm>
          <a:solidFill>
            <a:schemeClr val="accent5"/>
          </a:solidFill>
        </p:grpSpPr>
        <p:sp>
          <p:nvSpPr>
            <p:cNvPr id="3" name="Freeform 3"/>
            <p:cNvSpPr/>
            <p:nvPr/>
          </p:nvSpPr>
          <p:spPr>
            <a:xfrm>
              <a:off x="0" y="0"/>
              <a:ext cx="1857156" cy="2711669"/>
            </a:xfrm>
            <a:custGeom>
              <a:avLst/>
              <a:gdLst/>
              <a:ahLst/>
              <a:cxnLst/>
              <a:rect l="l" t="t" r="r" b="b"/>
              <a:pathLst>
                <a:path w="1857156" h="2711669">
                  <a:moveTo>
                    <a:pt x="0" y="0"/>
                  </a:moveTo>
                  <a:lnTo>
                    <a:pt x="1857156" y="0"/>
                  </a:lnTo>
                  <a:lnTo>
                    <a:pt x="1857156" y="2711669"/>
                  </a:lnTo>
                  <a:lnTo>
                    <a:pt x="0" y="2711669"/>
                  </a:lnTo>
                  <a:close/>
                </a:path>
              </a:pathLst>
            </a:custGeom>
            <a:grpFill/>
          </p:spPr>
        </p:sp>
        <p:sp>
          <p:nvSpPr>
            <p:cNvPr id="4" name="TextBox 4"/>
            <p:cNvSpPr txBox="1"/>
            <p:nvPr/>
          </p:nvSpPr>
          <p:spPr>
            <a:xfrm>
              <a:off x="0" y="-38100"/>
              <a:ext cx="1857156" cy="2749769"/>
            </a:xfrm>
            <a:prstGeom prst="rect">
              <a:avLst/>
            </a:prstGeom>
            <a:grpFill/>
          </p:spPr>
          <p:txBody>
            <a:bodyPr lIns="50800" tIns="50800" rIns="50800" bIns="50800" rtlCol="0" anchor="ctr"/>
            <a:lstStyle/>
            <a:p>
              <a:pPr algn="ctr">
                <a:lnSpc>
                  <a:spcPts val="2100"/>
                </a:lnSpc>
              </a:pPr>
              <a:endParaRPr/>
            </a:p>
          </p:txBody>
        </p:sp>
      </p:grpSp>
      <p:sp>
        <p:nvSpPr>
          <p:cNvPr id="60" name="Google Shape;194;p41">
            <a:extLst>
              <a:ext uri="{FF2B5EF4-FFF2-40B4-BE49-F238E27FC236}">
                <a16:creationId xmlns:a16="http://schemas.microsoft.com/office/drawing/2014/main" id="{1E1D8D54-C1D7-F691-58C8-D586F89B05E2}"/>
              </a:ext>
            </a:extLst>
          </p:cNvPr>
          <p:cNvSpPr txBox="1">
            <a:spLocks/>
          </p:cNvSpPr>
          <p:nvPr/>
        </p:nvSpPr>
        <p:spPr>
          <a:xfrm>
            <a:off x="533400" y="159854"/>
            <a:ext cx="7328154" cy="1097446"/>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dirty="0">
                <a:ln>
                  <a:solidFill>
                    <a:schemeClr val="tx1"/>
                  </a:solidFill>
                </a:ln>
                <a:solidFill>
                  <a:schemeClr val="accent6"/>
                </a:solidFill>
                <a:latin typeface="Oswald SemiBold" panose="00000700000000000000" pitchFamily="2" charset="0"/>
              </a:rPr>
              <a:t>Time Series Hypothesis test</a:t>
            </a:r>
            <a:endParaRPr lang="en-US" sz="4400" dirty="0">
              <a:ln>
                <a:solidFill>
                  <a:schemeClr val="tx1"/>
                </a:solidFill>
              </a:ln>
              <a:solidFill>
                <a:schemeClr val="accent6"/>
              </a:solidFill>
              <a:latin typeface="Oswald SemiBold" panose="00000700000000000000" pitchFamily="2" charset="0"/>
            </a:endParaRPr>
          </a:p>
        </p:txBody>
      </p:sp>
      <p:sp>
        <p:nvSpPr>
          <p:cNvPr id="61" name="Google Shape;2013;p58">
            <a:extLst>
              <a:ext uri="{FF2B5EF4-FFF2-40B4-BE49-F238E27FC236}">
                <a16:creationId xmlns:a16="http://schemas.microsoft.com/office/drawing/2014/main" id="{24A8D028-BC2F-11CE-321F-4EC287FC90E0}"/>
              </a:ext>
            </a:extLst>
          </p:cNvPr>
          <p:cNvSpPr/>
          <p:nvPr/>
        </p:nvSpPr>
        <p:spPr>
          <a:xfrm>
            <a:off x="152400" y="278548"/>
            <a:ext cx="852236" cy="826352"/>
          </a:xfrm>
          <a:prstGeom prst="ellipse">
            <a:avLst/>
          </a:prstGeom>
          <a:solidFill>
            <a:schemeClr val="accent6"/>
          </a:solidFill>
          <a:ln>
            <a:noFill/>
          </a:ln>
        </p:spPr>
        <p:txBody>
          <a:bodyPr spcFirstLastPara="1" wrap="square" lIns="182850" tIns="182850" rIns="182850" bIns="182850" anchor="ctr" anchorCtr="0">
            <a:noAutofit/>
          </a:bodyPr>
          <a:lstStyle/>
          <a:p>
            <a:endParaRPr sz="3600" dirty="0">
              <a:solidFill>
                <a:schemeClr val="accent6"/>
              </a:solidFill>
            </a:endParaRPr>
          </a:p>
        </p:txBody>
      </p:sp>
      <p:grpSp>
        <p:nvGrpSpPr>
          <p:cNvPr id="62" name="Google Shape;2024;p58">
            <a:extLst>
              <a:ext uri="{FF2B5EF4-FFF2-40B4-BE49-F238E27FC236}">
                <a16:creationId xmlns:a16="http://schemas.microsoft.com/office/drawing/2014/main" id="{D20AF49E-4FB5-B332-1EFF-0B9C19D7BEF1}"/>
              </a:ext>
            </a:extLst>
          </p:cNvPr>
          <p:cNvGrpSpPr/>
          <p:nvPr/>
        </p:nvGrpSpPr>
        <p:grpSpPr>
          <a:xfrm>
            <a:off x="304800" y="389463"/>
            <a:ext cx="568040" cy="585898"/>
            <a:chOff x="4149138" y="4121151"/>
            <a:chExt cx="344065" cy="368644"/>
          </a:xfrm>
          <a:solidFill>
            <a:schemeClr val="tx1"/>
          </a:solidFill>
        </p:grpSpPr>
        <p:sp>
          <p:nvSpPr>
            <p:cNvPr id="63" name="Google Shape;2025;p58">
              <a:extLst>
                <a:ext uri="{FF2B5EF4-FFF2-40B4-BE49-F238E27FC236}">
                  <a16:creationId xmlns:a16="http://schemas.microsoft.com/office/drawing/2014/main" id="{53EEE992-FFCE-F7FF-789B-0CD3A43C30AD}"/>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grpFill/>
            <a:ln>
              <a:noFill/>
            </a:ln>
          </p:spPr>
          <p:txBody>
            <a:bodyPr spcFirstLastPara="1" wrap="square" lIns="182850" tIns="182850" rIns="182850" bIns="182850" anchor="ctr" anchorCtr="0">
              <a:noAutofit/>
            </a:bodyPr>
            <a:lstStyle/>
            <a:p>
              <a:endParaRPr sz="3600"/>
            </a:p>
          </p:txBody>
        </p:sp>
        <p:sp>
          <p:nvSpPr>
            <p:cNvPr id="64" name="Google Shape;2026;p58">
              <a:extLst>
                <a:ext uri="{FF2B5EF4-FFF2-40B4-BE49-F238E27FC236}">
                  <a16:creationId xmlns:a16="http://schemas.microsoft.com/office/drawing/2014/main" id="{38F13BA6-B56E-D2B1-E833-90CA8B0BCE67}"/>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grpFill/>
            <a:ln>
              <a:noFill/>
            </a:ln>
          </p:spPr>
          <p:txBody>
            <a:bodyPr spcFirstLastPara="1" wrap="square" lIns="182850" tIns="182850" rIns="182850" bIns="182850" anchor="ctr" anchorCtr="0">
              <a:noAutofit/>
            </a:bodyPr>
            <a:lstStyle/>
            <a:p>
              <a:endParaRPr sz="3600"/>
            </a:p>
          </p:txBody>
        </p:sp>
        <p:sp>
          <p:nvSpPr>
            <p:cNvPr id="65" name="Google Shape;2027;p58">
              <a:extLst>
                <a:ext uri="{FF2B5EF4-FFF2-40B4-BE49-F238E27FC236}">
                  <a16:creationId xmlns:a16="http://schemas.microsoft.com/office/drawing/2014/main" id="{AB80C673-7D1B-C36E-07D4-65A25D8F788A}"/>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grpFill/>
            <a:ln>
              <a:noFill/>
            </a:ln>
          </p:spPr>
          <p:txBody>
            <a:bodyPr spcFirstLastPara="1" wrap="square" lIns="182850" tIns="182850" rIns="182850" bIns="182850" anchor="ctr" anchorCtr="0">
              <a:noAutofit/>
            </a:bodyPr>
            <a:lstStyle/>
            <a:p>
              <a:endParaRPr sz="3600"/>
            </a:p>
          </p:txBody>
        </p:sp>
        <p:sp>
          <p:nvSpPr>
            <p:cNvPr id="66" name="Google Shape;2028;p58">
              <a:extLst>
                <a:ext uri="{FF2B5EF4-FFF2-40B4-BE49-F238E27FC236}">
                  <a16:creationId xmlns:a16="http://schemas.microsoft.com/office/drawing/2014/main" id="{DAF12AB7-AFAA-EAF1-689D-B1A85A64E365}"/>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grpFill/>
            <a:ln>
              <a:noFill/>
            </a:ln>
          </p:spPr>
          <p:txBody>
            <a:bodyPr spcFirstLastPara="1" wrap="square" lIns="182850" tIns="182850" rIns="182850" bIns="182850" anchor="ctr" anchorCtr="0">
              <a:noAutofit/>
            </a:bodyPr>
            <a:lstStyle/>
            <a:p>
              <a:endParaRPr sz="3600"/>
            </a:p>
          </p:txBody>
        </p:sp>
        <p:sp>
          <p:nvSpPr>
            <p:cNvPr id="67" name="Google Shape;2029;p58">
              <a:extLst>
                <a:ext uri="{FF2B5EF4-FFF2-40B4-BE49-F238E27FC236}">
                  <a16:creationId xmlns:a16="http://schemas.microsoft.com/office/drawing/2014/main" id="{A8F35585-A454-C796-E026-AF52DD536E98}"/>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grpFill/>
            <a:ln>
              <a:noFill/>
            </a:ln>
          </p:spPr>
          <p:txBody>
            <a:bodyPr spcFirstLastPara="1" wrap="square" lIns="182850" tIns="182850" rIns="182850" bIns="182850" anchor="ctr" anchorCtr="0">
              <a:noAutofit/>
            </a:bodyPr>
            <a:lstStyle/>
            <a:p>
              <a:endParaRPr sz="3600"/>
            </a:p>
          </p:txBody>
        </p:sp>
        <p:sp>
          <p:nvSpPr>
            <p:cNvPr id="68" name="Google Shape;2030;p58">
              <a:extLst>
                <a:ext uri="{FF2B5EF4-FFF2-40B4-BE49-F238E27FC236}">
                  <a16:creationId xmlns:a16="http://schemas.microsoft.com/office/drawing/2014/main" id="{F116646C-F2AF-4B0A-EFE4-4E543F0575C7}"/>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grpFill/>
            <a:ln>
              <a:noFill/>
            </a:ln>
          </p:spPr>
          <p:txBody>
            <a:bodyPr spcFirstLastPara="1" wrap="square" lIns="182850" tIns="182850" rIns="182850" bIns="182850" anchor="ctr" anchorCtr="0">
              <a:noAutofit/>
            </a:bodyPr>
            <a:lstStyle/>
            <a:p>
              <a:endParaRPr sz="3600"/>
            </a:p>
          </p:txBody>
        </p:sp>
        <p:sp>
          <p:nvSpPr>
            <p:cNvPr id="69" name="Google Shape;2031;p58">
              <a:extLst>
                <a:ext uri="{FF2B5EF4-FFF2-40B4-BE49-F238E27FC236}">
                  <a16:creationId xmlns:a16="http://schemas.microsoft.com/office/drawing/2014/main" id="{4C20595B-3005-839E-F025-6350850DA223}"/>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grpFill/>
            <a:ln>
              <a:noFill/>
            </a:ln>
          </p:spPr>
          <p:txBody>
            <a:bodyPr spcFirstLastPara="1" wrap="square" lIns="182850" tIns="182850" rIns="182850" bIns="182850" anchor="ctr" anchorCtr="0">
              <a:noAutofit/>
            </a:bodyPr>
            <a:lstStyle/>
            <a:p>
              <a:endParaRPr sz="3600"/>
            </a:p>
          </p:txBody>
        </p:sp>
        <p:sp>
          <p:nvSpPr>
            <p:cNvPr id="70" name="Google Shape;2032;p58">
              <a:extLst>
                <a:ext uri="{FF2B5EF4-FFF2-40B4-BE49-F238E27FC236}">
                  <a16:creationId xmlns:a16="http://schemas.microsoft.com/office/drawing/2014/main" id="{466A7537-1CE0-A538-3674-D5559EC6652A}"/>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grpFill/>
            <a:ln>
              <a:noFill/>
            </a:ln>
          </p:spPr>
          <p:txBody>
            <a:bodyPr spcFirstLastPara="1" wrap="square" lIns="182850" tIns="182850" rIns="182850" bIns="182850" anchor="ctr" anchorCtr="0">
              <a:noAutofit/>
            </a:bodyPr>
            <a:lstStyle/>
            <a:p>
              <a:endParaRPr sz="3600"/>
            </a:p>
          </p:txBody>
        </p:sp>
        <p:sp>
          <p:nvSpPr>
            <p:cNvPr id="71" name="Google Shape;2033;p58">
              <a:extLst>
                <a:ext uri="{FF2B5EF4-FFF2-40B4-BE49-F238E27FC236}">
                  <a16:creationId xmlns:a16="http://schemas.microsoft.com/office/drawing/2014/main" id="{29D08D46-001E-C7D5-F56B-F4603C7BC6FB}"/>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grpFill/>
            <a:ln>
              <a:noFill/>
            </a:ln>
          </p:spPr>
          <p:txBody>
            <a:bodyPr spcFirstLastPara="1" wrap="square" lIns="182850" tIns="182850" rIns="182850" bIns="182850" anchor="ctr" anchorCtr="0">
              <a:noAutofit/>
            </a:bodyPr>
            <a:lstStyle/>
            <a:p>
              <a:endParaRPr sz="3600"/>
            </a:p>
          </p:txBody>
        </p:sp>
        <p:sp>
          <p:nvSpPr>
            <p:cNvPr id="72" name="Google Shape;2034;p58">
              <a:extLst>
                <a:ext uri="{FF2B5EF4-FFF2-40B4-BE49-F238E27FC236}">
                  <a16:creationId xmlns:a16="http://schemas.microsoft.com/office/drawing/2014/main" id="{7C5C18F1-67EF-DB71-34B5-6096EC4F8670}"/>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grpFill/>
            <a:ln>
              <a:noFill/>
            </a:ln>
          </p:spPr>
          <p:txBody>
            <a:bodyPr spcFirstLastPara="1" wrap="square" lIns="182850" tIns="182850" rIns="182850" bIns="182850" anchor="ctr" anchorCtr="0">
              <a:noAutofit/>
            </a:bodyPr>
            <a:lstStyle/>
            <a:p>
              <a:endParaRPr sz="3600"/>
            </a:p>
          </p:txBody>
        </p:sp>
        <p:sp>
          <p:nvSpPr>
            <p:cNvPr id="73" name="Google Shape;2035;p58">
              <a:extLst>
                <a:ext uri="{FF2B5EF4-FFF2-40B4-BE49-F238E27FC236}">
                  <a16:creationId xmlns:a16="http://schemas.microsoft.com/office/drawing/2014/main" id="{F59A6117-8FE6-A33C-C5D8-D619DC12B601}"/>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grpFill/>
            <a:ln>
              <a:noFill/>
            </a:ln>
          </p:spPr>
          <p:txBody>
            <a:bodyPr spcFirstLastPara="1" wrap="square" lIns="182850" tIns="182850" rIns="182850" bIns="182850" anchor="ctr" anchorCtr="0">
              <a:noAutofit/>
            </a:bodyPr>
            <a:lstStyle/>
            <a:p>
              <a:endParaRPr sz="3600"/>
            </a:p>
          </p:txBody>
        </p:sp>
        <p:sp>
          <p:nvSpPr>
            <p:cNvPr id="74" name="Google Shape;2036;p58">
              <a:extLst>
                <a:ext uri="{FF2B5EF4-FFF2-40B4-BE49-F238E27FC236}">
                  <a16:creationId xmlns:a16="http://schemas.microsoft.com/office/drawing/2014/main" id="{8BCE4D7A-1547-C486-3911-EB1BAF5E8155}"/>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grpFill/>
            <a:ln>
              <a:noFill/>
            </a:ln>
          </p:spPr>
          <p:txBody>
            <a:bodyPr spcFirstLastPara="1" wrap="square" lIns="182850" tIns="182850" rIns="182850" bIns="182850" anchor="ctr" anchorCtr="0">
              <a:noAutofit/>
            </a:bodyPr>
            <a:lstStyle/>
            <a:p>
              <a:endParaRPr sz="3600"/>
            </a:p>
          </p:txBody>
        </p:sp>
      </p:grpSp>
      <p:sp>
        <p:nvSpPr>
          <p:cNvPr id="75" name="Rectangle 74">
            <a:extLst>
              <a:ext uri="{FF2B5EF4-FFF2-40B4-BE49-F238E27FC236}">
                <a16:creationId xmlns:a16="http://schemas.microsoft.com/office/drawing/2014/main" id="{50D0B226-BA65-3771-D8D5-5F0E88D3CDBE}"/>
              </a:ext>
            </a:extLst>
          </p:cNvPr>
          <p:cNvSpPr/>
          <p:nvPr/>
        </p:nvSpPr>
        <p:spPr>
          <a:xfrm>
            <a:off x="758182" y="2103252"/>
            <a:ext cx="6400751" cy="1661993"/>
          </a:xfrm>
          <a:prstGeom prst="rect">
            <a:avLst/>
          </a:prstGeom>
          <a:noFill/>
        </p:spPr>
        <p:txBody>
          <a:bodyPr wrap="square" lIns="182880" tIns="91440" rIns="182880" bIns="91440">
            <a:spAutoFit/>
          </a:bodyPr>
          <a:lstStyle/>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By Stationarity test we get to know that ‘Quantity’ is stationary ‘Clicks’ is non stationary and ‘Impressions’ is stationary. So we converted ‘clicks’ to stationary.</a:t>
            </a:r>
            <a:endParaRPr lang="en-US" sz="2400" b="1" dirty="0">
              <a:ln w="0"/>
              <a:latin typeface="Oswald SemiBold" panose="00000700000000000000" pitchFamily="2" charset="0"/>
            </a:endParaRPr>
          </a:p>
        </p:txBody>
      </p:sp>
      <p:pic>
        <p:nvPicPr>
          <p:cNvPr id="76" name="Picture 2">
            <a:extLst>
              <a:ext uri="{FF2B5EF4-FFF2-40B4-BE49-F238E27FC236}">
                <a16:creationId xmlns:a16="http://schemas.microsoft.com/office/drawing/2014/main" id="{4D681F7B-42CF-5BE2-1F7D-8B5EC8A18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352726"/>
            <a:ext cx="9454076" cy="5019373"/>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645A945D-7A38-5AD5-2702-34973A9E2A31}"/>
              </a:ext>
            </a:extLst>
          </p:cNvPr>
          <p:cNvSpPr txBox="1"/>
          <p:nvPr/>
        </p:nvSpPr>
        <p:spPr>
          <a:xfrm>
            <a:off x="560570" y="3811369"/>
            <a:ext cx="7985760"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ADF Statistics</a:t>
            </a:r>
          </a:p>
        </p:txBody>
      </p:sp>
      <p:sp>
        <p:nvSpPr>
          <p:cNvPr id="78" name="Rectangle 77">
            <a:extLst>
              <a:ext uri="{FF2B5EF4-FFF2-40B4-BE49-F238E27FC236}">
                <a16:creationId xmlns:a16="http://schemas.microsoft.com/office/drawing/2014/main" id="{89568766-29C6-EFA0-C4D1-9AC77B0BA17D}"/>
              </a:ext>
            </a:extLst>
          </p:cNvPr>
          <p:cNvSpPr/>
          <p:nvPr/>
        </p:nvSpPr>
        <p:spPr>
          <a:xfrm>
            <a:off x="762000" y="4483775"/>
            <a:ext cx="6396933" cy="2400657"/>
          </a:xfrm>
          <a:prstGeom prst="rect">
            <a:avLst/>
          </a:prstGeom>
          <a:noFill/>
        </p:spPr>
        <p:txBody>
          <a:bodyPr wrap="square" lIns="182880" tIns="91440" rIns="182880" bIns="91440">
            <a:spAutoFit/>
          </a:bodyPr>
          <a:lstStyle/>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From ADF Statistics we get to know that no. of lags in ‘Quantity’ is 1.</a:t>
            </a:r>
          </a:p>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Data series is found to be stationary for Quantity and Impressions attribute using ADF test. </a:t>
            </a:r>
          </a:p>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Hence, order of differencing is zero, i.e. d=0.</a:t>
            </a:r>
          </a:p>
        </p:txBody>
      </p:sp>
      <p:sp>
        <p:nvSpPr>
          <p:cNvPr id="79" name="TextBox 78">
            <a:extLst>
              <a:ext uri="{FF2B5EF4-FFF2-40B4-BE49-F238E27FC236}">
                <a16:creationId xmlns:a16="http://schemas.microsoft.com/office/drawing/2014/main" id="{A44201EF-C3EF-3860-3A35-A383EEB0FEB8}"/>
              </a:ext>
            </a:extLst>
          </p:cNvPr>
          <p:cNvSpPr txBox="1"/>
          <p:nvPr/>
        </p:nvSpPr>
        <p:spPr>
          <a:xfrm>
            <a:off x="548640" y="1373479"/>
            <a:ext cx="5242560"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Stationarity test</a:t>
            </a:r>
          </a:p>
        </p:txBody>
      </p:sp>
      <p:sp>
        <p:nvSpPr>
          <p:cNvPr id="80" name="TextBox 79">
            <a:extLst>
              <a:ext uri="{FF2B5EF4-FFF2-40B4-BE49-F238E27FC236}">
                <a16:creationId xmlns:a16="http://schemas.microsoft.com/office/drawing/2014/main" id="{6D2C755B-1DE1-73AB-4456-D8CF7938F37D}"/>
              </a:ext>
            </a:extLst>
          </p:cNvPr>
          <p:cNvSpPr txBox="1"/>
          <p:nvPr/>
        </p:nvSpPr>
        <p:spPr>
          <a:xfrm>
            <a:off x="501428" y="6935569"/>
            <a:ext cx="8337772"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ACF and PACF plot of Quantity</a:t>
            </a:r>
          </a:p>
        </p:txBody>
      </p:sp>
      <p:pic>
        <p:nvPicPr>
          <p:cNvPr id="81" name="Picture 80">
            <a:extLst>
              <a:ext uri="{FF2B5EF4-FFF2-40B4-BE49-F238E27FC236}">
                <a16:creationId xmlns:a16="http://schemas.microsoft.com/office/drawing/2014/main" id="{6B896D32-2E09-4086-4ABC-5147067EB70E}"/>
              </a:ext>
            </a:extLst>
          </p:cNvPr>
          <p:cNvPicPr>
            <a:picLocks noChangeAspect="1"/>
          </p:cNvPicPr>
          <p:nvPr/>
        </p:nvPicPr>
        <p:blipFill rotWithShape="1">
          <a:blip r:embed="rId4"/>
          <a:srcRect r="49401"/>
          <a:stretch/>
        </p:blipFill>
        <p:spPr>
          <a:xfrm>
            <a:off x="12810972" y="5849779"/>
            <a:ext cx="5308879" cy="4107354"/>
          </a:xfrm>
          <a:prstGeom prst="rect">
            <a:avLst/>
          </a:prstGeom>
        </p:spPr>
      </p:pic>
      <p:pic>
        <p:nvPicPr>
          <p:cNvPr id="82" name="Picture 81">
            <a:extLst>
              <a:ext uri="{FF2B5EF4-FFF2-40B4-BE49-F238E27FC236}">
                <a16:creationId xmlns:a16="http://schemas.microsoft.com/office/drawing/2014/main" id="{08AD11F9-21A2-FBF9-A4A0-37004447773F}"/>
              </a:ext>
            </a:extLst>
          </p:cNvPr>
          <p:cNvPicPr>
            <a:picLocks noChangeAspect="1"/>
          </p:cNvPicPr>
          <p:nvPr/>
        </p:nvPicPr>
        <p:blipFill rotWithShape="1">
          <a:blip r:embed="rId4"/>
          <a:srcRect l="50000"/>
          <a:stretch/>
        </p:blipFill>
        <p:spPr>
          <a:xfrm>
            <a:off x="7543800" y="5849777"/>
            <a:ext cx="5308879" cy="4107354"/>
          </a:xfrm>
          <a:prstGeom prst="rect">
            <a:avLst/>
          </a:prstGeom>
        </p:spPr>
      </p:pic>
      <p:sp>
        <p:nvSpPr>
          <p:cNvPr id="83" name="Rectangle 82">
            <a:extLst>
              <a:ext uri="{FF2B5EF4-FFF2-40B4-BE49-F238E27FC236}">
                <a16:creationId xmlns:a16="http://schemas.microsoft.com/office/drawing/2014/main" id="{9426D9F4-F541-7A80-7D7E-05E7D20AECA5}"/>
              </a:ext>
            </a:extLst>
          </p:cNvPr>
          <p:cNvSpPr/>
          <p:nvPr/>
        </p:nvSpPr>
        <p:spPr>
          <a:xfrm>
            <a:off x="783312" y="7658100"/>
            <a:ext cx="5769888" cy="2400657"/>
          </a:xfrm>
          <a:prstGeom prst="rect">
            <a:avLst/>
          </a:prstGeom>
          <a:noFill/>
        </p:spPr>
        <p:txBody>
          <a:bodyPr wrap="square" lIns="182880" tIns="91440" rIns="182880" bIns="91440">
            <a:spAutoFit/>
          </a:bodyPr>
          <a:lstStyle/>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In both the ACF and PACF plots, there is a single biggest spike in the beginning.</a:t>
            </a:r>
          </a:p>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Hence, the value of p and q are 1 and 1, respectively. </a:t>
            </a:r>
          </a:p>
          <a:p>
            <a:pPr marL="342900" indent="-342900">
              <a:buClr>
                <a:schemeClr val="tx1"/>
              </a:buClr>
              <a:buFont typeface="Arial" panose="020B0604020202020204" pitchFamily="34" charset="0"/>
              <a:buChar char="•"/>
            </a:pPr>
            <a:r>
              <a:rPr lang="en-US" sz="2400" dirty="0">
                <a:ln w="0"/>
                <a:latin typeface="Oswald SemiBold" panose="00000700000000000000" pitchFamily="2" charset="0"/>
              </a:rPr>
              <a:t>Hence, optimal parameter order is p, d, q = (1, 0, 1)</a:t>
            </a:r>
          </a:p>
        </p:txBody>
      </p:sp>
      <p:sp>
        <p:nvSpPr>
          <p:cNvPr id="6" name="Oval 5">
            <a:extLst>
              <a:ext uri="{FF2B5EF4-FFF2-40B4-BE49-F238E27FC236}">
                <a16:creationId xmlns:a16="http://schemas.microsoft.com/office/drawing/2014/main" id="{A825F69C-48C2-F4C6-57B4-34EFB62F3D3F}"/>
              </a:ext>
            </a:extLst>
          </p:cNvPr>
          <p:cNvSpPr/>
          <p:nvPr/>
        </p:nvSpPr>
        <p:spPr>
          <a:xfrm>
            <a:off x="8199120" y="7353300"/>
            <a:ext cx="106680" cy="92809"/>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7" name="Oval 6">
            <a:extLst>
              <a:ext uri="{FF2B5EF4-FFF2-40B4-BE49-F238E27FC236}">
                <a16:creationId xmlns:a16="http://schemas.microsoft.com/office/drawing/2014/main" id="{B8AEC00D-C01D-B673-F8FC-C8D2223BF21C}"/>
              </a:ext>
            </a:extLst>
          </p:cNvPr>
          <p:cNvSpPr/>
          <p:nvPr/>
        </p:nvSpPr>
        <p:spPr>
          <a:xfrm>
            <a:off x="13456920" y="7353300"/>
            <a:ext cx="106680" cy="92809"/>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a:extLst>
              <a:ext uri="{FF2B5EF4-FFF2-40B4-BE49-F238E27FC236}">
                <a16:creationId xmlns:a16="http://schemas.microsoft.com/office/drawing/2014/main" id="{B1FA6805-C8EC-8611-FE2E-E463C441B209}"/>
              </a:ext>
            </a:extLst>
          </p:cNvPr>
          <p:cNvPicPr>
            <a:picLocks noChangeAspect="1"/>
          </p:cNvPicPr>
          <p:nvPr/>
        </p:nvPicPr>
        <p:blipFill>
          <a:blip r:embed="rId2"/>
          <a:stretch>
            <a:fillRect/>
          </a:stretch>
        </p:blipFill>
        <p:spPr>
          <a:xfrm>
            <a:off x="639974" y="4638209"/>
            <a:ext cx="7056226" cy="5022629"/>
          </a:xfrm>
          <a:prstGeom prst="rect">
            <a:avLst/>
          </a:prstGeom>
        </p:spPr>
      </p:pic>
      <p:pic>
        <p:nvPicPr>
          <p:cNvPr id="52" name="Picture 51">
            <a:extLst>
              <a:ext uri="{FF2B5EF4-FFF2-40B4-BE49-F238E27FC236}">
                <a16:creationId xmlns:a16="http://schemas.microsoft.com/office/drawing/2014/main" id="{F0AAB99F-A3E7-9515-D573-AEDCC1D1BB95}"/>
              </a:ext>
            </a:extLst>
          </p:cNvPr>
          <p:cNvPicPr>
            <a:picLocks noChangeAspect="1"/>
          </p:cNvPicPr>
          <p:nvPr/>
        </p:nvPicPr>
        <p:blipFill>
          <a:blip r:embed="rId3"/>
          <a:stretch>
            <a:fillRect/>
          </a:stretch>
        </p:blipFill>
        <p:spPr>
          <a:xfrm>
            <a:off x="226039" y="4493371"/>
            <a:ext cx="7886700" cy="5374529"/>
          </a:xfrm>
          <a:prstGeom prst="rect">
            <a:avLst/>
          </a:prstGeom>
        </p:spPr>
      </p:pic>
      <p:sp>
        <p:nvSpPr>
          <p:cNvPr id="2" name="Freeform 2"/>
          <p:cNvSpPr/>
          <p:nvPr/>
        </p:nvSpPr>
        <p:spPr>
          <a:xfrm rot="673413">
            <a:off x="9283310" y="-2113117"/>
            <a:ext cx="13265113" cy="13265113"/>
          </a:xfrm>
          <a:custGeom>
            <a:avLst/>
            <a:gdLst/>
            <a:ahLst/>
            <a:cxnLst/>
            <a:rect l="l" t="t" r="r" b="b"/>
            <a:pathLst>
              <a:path w="13265113" h="13265113">
                <a:moveTo>
                  <a:pt x="0" y="0"/>
                </a:moveTo>
                <a:lnTo>
                  <a:pt x="13265113" y="0"/>
                </a:lnTo>
                <a:lnTo>
                  <a:pt x="13265113" y="13265112"/>
                </a:lnTo>
                <a:lnTo>
                  <a:pt x="0" y="13265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a:grpSpLocks noChangeAspect="1"/>
          </p:cNvGrpSpPr>
          <p:nvPr/>
        </p:nvGrpSpPr>
        <p:grpSpPr>
          <a:xfrm>
            <a:off x="10267802" y="-695325"/>
            <a:ext cx="12417410" cy="11560608"/>
            <a:chOff x="0" y="0"/>
            <a:chExt cx="6350000" cy="5911850"/>
          </a:xfrm>
          <a:effectLst>
            <a:outerShdw blurRad="1270000" dist="50800" dir="5400000" algn="ctr" rotWithShape="0">
              <a:srgbClr val="000000">
                <a:alpha val="43137"/>
              </a:srgbClr>
            </a:outerShdw>
            <a:reflection stA="45000" endPos="65000" dist="50800" dir="5400000" sy="-100000" algn="bl" rotWithShape="0"/>
          </a:effectLst>
        </p:grpSpPr>
        <p:sp>
          <p:nvSpPr>
            <p:cNvPr id="4" name="Freeform 4"/>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6">
                <a:alphaModFix amt="90000"/>
                <a:extLst>
                  <a:ext uri="{BEBA8EAE-BF5A-486C-A8C5-ECC9F3942E4B}">
                    <a14:imgProps xmlns:a14="http://schemas.microsoft.com/office/drawing/2010/main">
                      <a14:imgLayer r:embed="rId7">
                        <a14:imgEffect>
                          <a14:artisticBlur radius="50"/>
                        </a14:imgEffect>
                      </a14:imgLayer>
                    </a14:imgProps>
                  </a:ext>
                </a:extLst>
              </a:blip>
              <a:stretch>
                <a:fillRect l="-19842" r="-19842"/>
              </a:stretch>
            </a:blipFill>
          </p:spPr>
        </p:sp>
      </p:grpSp>
      <p:sp>
        <p:nvSpPr>
          <p:cNvPr id="49" name="Google Shape;194;p41">
            <a:extLst>
              <a:ext uri="{FF2B5EF4-FFF2-40B4-BE49-F238E27FC236}">
                <a16:creationId xmlns:a16="http://schemas.microsoft.com/office/drawing/2014/main" id="{381FC40B-9241-AAD8-C6EF-F4EE1945D0F7}"/>
              </a:ext>
            </a:extLst>
          </p:cNvPr>
          <p:cNvSpPr txBox="1">
            <a:spLocks/>
          </p:cNvSpPr>
          <p:nvPr/>
        </p:nvSpPr>
        <p:spPr>
          <a:xfrm>
            <a:off x="11506200" y="3848100"/>
            <a:ext cx="7010400" cy="113411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500" b="1" dirty="0">
                <a:solidFill>
                  <a:schemeClr val="tx1"/>
                </a:solidFill>
                <a:latin typeface="Oswald SemiBold" panose="00000700000000000000" pitchFamily="2" charset="0"/>
              </a:rPr>
              <a:t>TIME SERIES MODELS</a:t>
            </a:r>
            <a:endParaRPr lang="en-US" sz="5500" dirty="0">
              <a:solidFill>
                <a:schemeClr val="tx1"/>
              </a:solidFill>
              <a:latin typeface="Oswald SemiBold" panose="00000700000000000000" pitchFamily="2" charset="0"/>
            </a:endParaRPr>
          </a:p>
        </p:txBody>
      </p:sp>
      <p:sp>
        <p:nvSpPr>
          <p:cNvPr id="50" name="Google Shape;2015;p58">
            <a:extLst>
              <a:ext uri="{FF2B5EF4-FFF2-40B4-BE49-F238E27FC236}">
                <a16:creationId xmlns:a16="http://schemas.microsoft.com/office/drawing/2014/main" id="{0FB9B809-1EE1-E24E-1EDA-15D7EAEA1F38}"/>
              </a:ext>
            </a:extLst>
          </p:cNvPr>
          <p:cNvSpPr/>
          <p:nvPr/>
        </p:nvSpPr>
        <p:spPr>
          <a:xfrm>
            <a:off x="10820400" y="4009389"/>
            <a:ext cx="998220" cy="981711"/>
          </a:xfrm>
          <a:prstGeom prst="ellipse">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17;p58">
            <a:extLst>
              <a:ext uri="{FF2B5EF4-FFF2-40B4-BE49-F238E27FC236}">
                <a16:creationId xmlns:a16="http://schemas.microsoft.com/office/drawing/2014/main" id="{11BA376A-7ADA-4DFC-7328-1839550FBACE}"/>
              </a:ext>
            </a:extLst>
          </p:cNvPr>
          <p:cNvSpPr/>
          <p:nvPr/>
        </p:nvSpPr>
        <p:spPr>
          <a:xfrm>
            <a:off x="11125200" y="4186556"/>
            <a:ext cx="533400" cy="533400"/>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Right Brace 52">
            <a:extLst>
              <a:ext uri="{FF2B5EF4-FFF2-40B4-BE49-F238E27FC236}">
                <a16:creationId xmlns:a16="http://schemas.microsoft.com/office/drawing/2014/main" id="{067DE25D-EA12-5D30-8DE2-7435B3D7AE4E}"/>
              </a:ext>
            </a:extLst>
          </p:cNvPr>
          <p:cNvSpPr/>
          <p:nvPr/>
        </p:nvSpPr>
        <p:spPr>
          <a:xfrm>
            <a:off x="8112740" y="7161199"/>
            <a:ext cx="831272" cy="2706701"/>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IN" sz="2700"/>
          </a:p>
        </p:txBody>
      </p:sp>
      <p:sp>
        <p:nvSpPr>
          <p:cNvPr id="54" name="Right Brace 53">
            <a:extLst>
              <a:ext uri="{FF2B5EF4-FFF2-40B4-BE49-F238E27FC236}">
                <a16:creationId xmlns:a16="http://schemas.microsoft.com/office/drawing/2014/main" id="{2EEC2387-EBD0-5D56-D4D9-ADA54CD0D845}"/>
              </a:ext>
            </a:extLst>
          </p:cNvPr>
          <p:cNvSpPr/>
          <p:nvPr/>
        </p:nvSpPr>
        <p:spPr>
          <a:xfrm>
            <a:off x="8096114" y="5806317"/>
            <a:ext cx="831272" cy="135488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sz="2700" dirty="0"/>
          </a:p>
        </p:txBody>
      </p:sp>
      <p:sp>
        <p:nvSpPr>
          <p:cNvPr id="55" name="TextBox 54">
            <a:extLst>
              <a:ext uri="{FF2B5EF4-FFF2-40B4-BE49-F238E27FC236}">
                <a16:creationId xmlns:a16="http://schemas.microsoft.com/office/drawing/2014/main" id="{C2D2653A-EAF9-C131-64D2-96224A0030CF}"/>
              </a:ext>
            </a:extLst>
          </p:cNvPr>
          <p:cNvSpPr txBox="1"/>
          <p:nvPr/>
        </p:nvSpPr>
        <p:spPr>
          <a:xfrm>
            <a:off x="9093641" y="6226194"/>
            <a:ext cx="2025982" cy="923330"/>
          </a:xfrm>
          <a:prstGeom prst="rect">
            <a:avLst/>
          </a:prstGeom>
          <a:noFill/>
        </p:spPr>
        <p:txBody>
          <a:bodyPr wrap="square" rtlCol="0">
            <a:spAutoFit/>
          </a:bodyPr>
          <a:lstStyle/>
          <a:p>
            <a:r>
              <a:rPr lang="en-US" sz="2700" dirty="0">
                <a:solidFill>
                  <a:schemeClr val="bg1"/>
                </a:solidFill>
                <a:latin typeface="Oswald SemiBold" panose="00000700000000000000" pitchFamily="2" charset="0"/>
              </a:rPr>
              <a:t>Used to train the model</a:t>
            </a:r>
            <a:endParaRPr lang="en-IN" sz="2700" dirty="0">
              <a:solidFill>
                <a:schemeClr val="bg1"/>
              </a:solidFill>
              <a:latin typeface="Oswald SemiBold" panose="00000700000000000000" pitchFamily="2" charset="0"/>
            </a:endParaRPr>
          </a:p>
        </p:txBody>
      </p:sp>
      <p:sp>
        <p:nvSpPr>
          <p:cNvPr id="56" name="TextBox 55">
            <a:extLst>
              <a:ext uri="{FF2B5EF4-FFF2-40B4-BE49-F238E27FC236}">
                <a16:creationId xmlns:a16="http://schemas.microsoft.com/office/drawing/2014/main" id="{A2331749-428C-38A0-D389-EAD8A47330AC}"/>
              </a:ext>
            </a:extLst>
          </p:cNvPr>
          <p:cNvSpPr txBox="1"/>
          <p:nvPr/>
        </p:nvSpPr>
        <p:spPr>
          <a:xfrm>
            <a:off x="9135206" y="8237550"/>
            <a:ext cx="2294794" cy="923330"/>
          </a:xfrm>
          <a:prstGeom prst="rect">
            <a:avLst/>
          </a:prstGeom>
          <a:noFill/>
        </p:spPr>
        <p:txBody>
          <a:bodyPr wrap="square" rtlCol="0">
            <a:spAutoFit/>
          </a:bodyPr>
          <a:lstStyle/>
          <a:p>
            <a:r>
              <a:rPr lang="en-US" sz="2700" dirty="0">
                <a:solidFill>
                  <a:schemeClr val="bg1"/>
                </a:solidFill>
                <a:latin typeface="Oswald SemiBold" panose="00000700000000000000" pitchFamily="2" charset="0"/>
              </a:rPr>
              <a:t>Used to test the model</a:t>
            </a:r>
            <a:endParaRPr lang="en-IN" sz="2700" dirty="0">
              <a:solidFill>
                <a:schemeClr val="bg1"/>
              </a:solidFill>
              <a:latin typeface="Oswald SemiBold" panose="00000700000000000000" pitchFamily="2" charset="0"/>
            </a:endParaRPr>
          </a:p>
        </p:txBody>
      </p:sp>
      <p:sp>
        <p:nvSpPr>
          <p:cNvPr id="57" name="TextBox 56">
            <a:extLst>
              <a:ext uri="{FF2B5EF4-FFF2-40B4-BE49-F238E27FC236}">
                <a16:creationId xmlns:a16="http://schemas.microsoft.com/office/drawing/2014/main" id="{A542059D-59D0-8825-8BF8-425079353394}"/>
              </a:ext>
            </a:extLst>
          </p:cNvPr>
          <p:cNvSpPr txBox="1"/>
          <p:nvPr/>
        </p:nvSpPr>
        <p:spPr>
          <a:xfrm>
            <a:off x="416942" y="931902"/>
            <a:ext cx="5526658" cy="707886"/>
          </a:xfrm>
          <a:prstGeom prst="rect">
            <a:avLst/>
          </a:prstGeom>
          <a:noFill/>
        </p:spPr>
        <p:txBody>
          <a:bodyPr wrap="square">
            <a:spAutoFit/>
          </a:bodyPr>
          <a:lstStyle/>
          <a:p>
            <a:pPr marL="441325" lvl="0" indent="-285750" algn="l" rtl="0">
              <a:spcBef>
                <a:spcPts val="0"/>
              </a:spcBef>
              <a:spcAft>
                <a:spcPts val="0"/>
              </a:spcAft>
              <a:buClr>
                <a:srgbClr val="FFFF00"/>
              </a:buClr>
              <a:buSzPct val="100000"/>
              <a:buFont typeface="Wingdings" panose="05000000000000000000" pitchFamily="2" charset="2"/>
              <a:buChar char="q"/>
            </a:pPr>
            <a:r>
              <a:rPr lang="en-US" sz="4000" b="1" dirty="0">
                <a:solidFill>
                  <a:srgbClr val="FFFF00"/>
                </a:solidFill>
                <a:latin typeface="Oswald SemiBold" panose="00000700000000000000" pitchFamily="2" charset="0"/>
              </a:rPr>
              <a:t>  Data Splitting :</a:t>
            </a:r>
          </a:p>
        </p:txBody>
      </p:sp>
      <p:sp>
        <p:nvSpPr>
          <p:cNvPr id="58" name="Rectangle 57">
            <a:extLst>
              <a:ext uri="{FF2B5EF4-FFF2-40B4-BE49-F238E27FC236}">
                <a16:creationId xmlns:a16="http://schemas.microsoft.com/office/drawing/2014/main" id="{8C1A312B-B67D-A10C-9C92-E8309DE11DC4}"/>
              </a:ext>
            </a:extLst>
          </p:cNvPr>
          <p:cNvSpPr/>
          <p:nvPr/>
        </p:nvSpPr>
        <p:spPr>
          <a:xfrm>
            <a:off x="451010" y="2400300"/>
            <a:ext cx="8007190" cy="1047082"/>
          </a:xfrm>
          <a:prstGeom prst="rect">
            <a:avLst/>
          </a:prstGeom>
          <a:noFill/>
        </p:spPr>
        <p:txBody>
          <a:bodyPr wrap="square" lIns="91440" tIns="45720" rIns="91440" bIns="45720">
            <a:spAutoFit/>
          </a:bodyPr>
          <a:lstStyle/>
          <a:p>
            <a:pPr>
              <a:lnSpc>
                <a:spcPct val="150000"/>
              </a:lnSpc>
              <a:buClr>
                <a:schemeClr val="bg1"/>
              </a:buClr>
            </a:pPr>
            <a:r>
              <a:rPr lang="en-US" sz="2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 have considered a splitting ration –</a:t>
            </a:r>
          </a:p>
          <a:p>
            <a:pPr>
              <a:lnSpc>
                <a:spcPct val="150000"/>
              </a:lnSpc>
              <a:buClr>
                <a:schemeClr val="bg1"/>
              </a:buClr>
            </a:pPr>
            <a:r>
              <a:rPr lang="en-US" sz="22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2200" dirty="0">
                <a:ln w="0"/>
                <a:solidFill>
                  <a:schemeClr val="accent6"/>
                </a:solidFill>
                <a:effectLst>
                  <a:outerShdw blurRad="38100" dist="19050" dir="2700000" algn="tl" rotWithShape="0">
                    <a:schemeClr val="dk1">
                      <a:alpha val="40000"/>
                    </a:schemeClr>
                  </a:outerShdw>
                </a:effectLst>
                <a:latin typeface="Oswald SemiBold" panose="00000700000000000000" pitchFamily="2" charset="0"/>
              </a:rPr>
              <a:t>Training data : Validation data : Test data = 80 : 10 : 10</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12" name="Rectangle 11">
            <a:extLst>
              <a:ext uri="{FF2B5EF4-FFF2-40B4-BE49-F238E27FC236}">
                <a16:creationId xmlns:a16="http://schemas.microsoft.com/office/drawing/2014/main" id="{243B94C8-5631-EA63-92B3-AB0C220F3434}"/>
              </a:ext>
            </a:extLst>
          </p:cNvPr>
          <p:cNvSpPr/>
          <p:nvPr/>
        </p:nvSpPr>
        <p:spPr>
          <a:xfrm>
            <a:off x="9490047" y="6882147"/>
            <a:ext cx="8319458" cy="298575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11" name="Rectangle 10">
            <a:extLst>
              <a:ext uri="{FF2B5EF4-FFF2-40B4-BE49-F238E27FC236}">
                <a16:creationId xmlns:a16="http://schemas.microsoft.com/office/drawing/2014/main" id="{1019236C-2E26-8DE1-7D35-34BC719E5CFE}"/>
              </a:ext>
            </a:extLst>
          </p:cNvPr>
          <p:cNvSpPr/>
          <p:nvPr/>
        </p:nvSpPr>
        <p:spPr>
          <a:xfrm>
            <a:off x="407007" y="6866907"/>
            <a:ext cx="8319458" cy="298575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3" name="TextBox 2">
            <a:extLst>
              <a:ext uri="{FF2B5EF4-FFF2-40B4-BE49-F238E27FC236}">
                <a16:creationId xmlns:a16="http://schemas.microsoft.com/office/drawing/2014/main" id="{88B55E50-1FCA-A09E-AD7B-37B11F05CB93}"/>
              </a:ext>
            </a:extLst>
          </p:cNvPr>
          <p:cNvSpPr txBox="1"/>
          <p:nvPr/>
        </p:nvSpPr>
        <p:spPr>
          <a:xfrm>
            <a:off x="1295400" y="126798"/>
            <a:ext cx="6420752"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Autoregressive Model (AR) :</a:t>
            </a:r>
          </a:p>
        </p:txBody>
      </p:sp>
      <p:sp>
        <p:nvSpPr>
          <p:cNvPr id="7" name="Rectangle 6">
            <a:extLst>
              <a:ext uri="{FF2B5EF4-FFF2-40B4-BE49-F238E27FC236}">
                <a16:creationId xmlns:a16="http://schemas.microsoft.com/office/drawing/2014/main" id="{56895219-07A8-AC24-0464-AA3FB881A22E}"/>
              </a:ext>
            </a:extLst>
          </p:cNvPr>
          <p:cNvSpPr/>
          <p:nvPr/>
        </p:nvSpPr>
        <p:spPr>
          <a:xfrm>
            <a:off x="2724148" y="6968645"/>
            <a:ext cx="3219452"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AR: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27.603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4.344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39.291%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-0.878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4.586</a:t>
            </a:r>
          </a:p>
        </p:txBody>
      </p:sp>
      <p:sp>
        <p:nvSpPr>
          <p:cNvPr id="8" name="TextBox 7">
            <a:extLst>
              <a:ext uri="{FF2B5EF4-FFF2-40B4-BE49-F238E27FC236}">
                <a16:creationId xmlns:a16="http://schemas.microsoft.com/office/drawing/2014/main" id="{488BE81D-455A-18BA-A37E-1E592E1CCBDA}"/>
              </a:ext>
            </a:extLst>
          </p:cNvPr>
          <p:cNvSpPr txBox="1"/>
          <p:nvPr/>
        </p:nvSpPr>
        <p:spPr>
          <a:xfrm>
            <a:off x="10317480" y="111558"/>
            <a:ext cx="6708968"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Moving Average Model (MA) :</a:t>
            </a:r>
          </a:p>
        </p:txBody>
      </p:sp>
      <p:sp>
        <p:nvSpPr>
          <p:cNvPr id="9" name="Rectangle 8">
            <a:extLst>
              <a:ext uri="{FF2B5EF4-FFF2-40B4-BE49-F238E27FC236}">
                <a16:creationId xmlns:a16="http://schemas.microsoft.com/office/drawing/2014/main" id="{E5B2319D-874E-00C8-6145-6D8EE8228813}"/>
              </a:ext>
            </a:extLst>
          </p:cNvPr>
          <p:cNvSpPr/>
          <p:nvPr/>
        </p:nvSpPr>
        <p:spPr>
          <a:xfrm>
            <a:off x="12115800" y="6972300"/>
            <a:ext cx="3605806"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MA:</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27.386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4.325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39.120%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-0.863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4.558</a:t>
            </a:r>
          </a:p>
        </p:txBody>
      </p:sp>
      <p:pic>
        <p:nvPicPr>
          <p:cNvPr id="10" name="Content Placeholder 10">
            <a:extLst>
              <a:ext uri="{FF2B5EF4-FFF2-40B4-BE49-F238E27FC236}">
                <a16:creationId xmlns:a16="http://schemas.microsoft.com/office/drawing/2014/main" id="{A8344948-647B-6740-ACB0-CF994A84AF96}"/>
              </a:ext>
            </a:extLst>
          </p:cNvPr>
          <p:cNvPicPr>
            <a:picLocks noChangeAspect="1"/>
          </p:cNvPicPr>
          <p:nvPr/>
        </p:nvPicPr>
        <p:blipFill>
          <a:blip r:embed="rId3"/>
          <a:stretch>
            <a:fillRect/>
          </a:stretch>
        </p:blipFill>
        <p:spPr>
          <a:xfrm>
            <a:off x="152399" y="948983"/>
            <a:ext cx="8896348" cy="5666031"/>
          </a:xfrm>
          <a:prstGeom prst="rect">
            <a:avLst/>
          </a:prstGeom>
        </p:spPr>
      </p:pic>
      <p:pic>
        <p:nvPicPr>
          <p:cNvPr id="14" name="Content Placeholder 12">
            <a:extLst>
              <a:ext uri="{FF2B5EF4-FFF2-40B4-BE49-F238E27FC236}">
                <a16:creationId xmlns:a16="http://schemas.microsoft.com/office/drawing/2014/main" id="{0C2C401D-0BEF-499C-2D11-3396C952E1EC}"/>
              </a:ext>
            </a:extLst>
          </p:cNvPr>
          <p:cNvPicPr>
            <a:picLocks noChangeAspect="1"/>
          </p:cNvPicPr>
          <p:nvPr/>
        </p:nvPicPr>
        <p:blipFill>
          <a:blip r:embed="rId4"/>
          <a:stretch>
            <a:fillRect/>
          </a:stretch>
        </p:blipFill>
        <p:spPr>
          <a:xfrm>
            <a:off x="9231628" y="948985"/>
            <a:ext cx="8903971" cy="5666031"/>
          </a:xfrm>
          <a:prstGeom prst="rect">
            <a:avLst/>
          </a:prstGeom>
        </p:spPr>
      </p:pic>
      <p:sp>
        <p:nvSpPr>
          <p:cNvPr id="2" name="Content Placeholder 2">
            <a:extLst>
              <a:ext uri="{FF2B5EF4-FFF2-40B4-BE49-F238E27FC236}">
                <a16:creationId xmlns:a16="http://schemas.microsoft.com/office/drawing/2014/main" id="{8B85B271-75E8-1644-C055-EB604E19C0EF}"/>
              </a:ext>
            </a:extLst>
          </p:cNvPr>
          <p:cNvSpPr txBox="1">
            <a:spLocks/>
          </p:cNvSpPr>
          <p:nvPr/>
        </p:nvSpPr>
        <p:spPr>
          <a:xfrm>
            <a:off x="407007" y="9954398"/>
            <a:ext cx="17190720" cy="5715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dirty="0">
                <a:solidFill>
                  <a:schemeClr val="bg1"/>
                </a:solidFill>
                <a:latin typeface="Oswald SemiBold" panose="00000700000000000000" pitchFamily="2" charset="0"/>
              </a:rPr>
              <a:t> R</a:t>
            </a:r>
            <a:r>
              <a:rPr lang="en-US" sz="1400" baseline="30000" dirty="0">
                <a:solidFill>
                  <a:schemeClr val="bg1"/>
                </a:solidFill>
                <a:latin typeface="Oswald SemiBold" panose="00000700000000000000" pitchFamily="2" charset="0"/>
              </a:rPr>
              <a:t>2</a:t>
            </a:r>
            <a:r>
              <a:rPr lang="en-US" sz="1400" dirty="0">
                <a:solidFill>
                  <a:schemeClr val="bg1"/>
                </a:solidFill>
                <a:latin typeface="Oswald SemiBold" panose="00000700000000000000" pitchFamily="2" charset="0"/>
              </a:rPr>
              <a:t> is negative due to the small size of data.</a:t>
            </a:r>
          </a:p>
        </p:txBody>
      </p:sp>
    </p:spTree>
    <p:extLst>
      <p:ext uri="{BB962C8B-B14F-4D97-AF65-F5344CB8AC3E}">
        <p14:creationId xmlns:p14="http://schemas.microsoft.com/office/powerpoint/2010/main" val="297526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6" name="TextBox 5">
            <a:extLst>
              <a:ext uri="{FF2B5EF4-FFF2-40B4-BE49-F238E27FC236}">
                <a16:creationId xmlns:a16="http://schemas.microsoft.com/office/drawing/2014/main" id="{E84C0390-3D48-EC6A-E0DC-543CC04088F6}"/>
              </a:ext>
            </a:extLst>
          </p:cNvPr>
          <p:cNvSpPr txBox="1"/>
          <p:nvPr/>
        </p:nvSpPr>
        <p:spPr>
          <a:xfrm>
            <a:off x="487680" y="230478"/>
            <a:ext cx="10241280" cy="5078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700" b="1" dirty="0">
                <a:solidFill>
                  <a:srgbClr val="FFFF00"/>
                </a:solidFill>
                <a:latin typeface="Oswald SemiBold" panose="00000700000000000000" pitchFamily="2" charset="0"/>
              </a:rPr>
              <a:t>Autoregressive Moving Average Model (ARMA) :</a:t>
            </a:r>
          </a:p>
        </p:txBody>
      </p:sp>
      <p:sp>
        <p:nvSpPr>
          <p:cNvPr id="7" name="Rectangle 6">
            <a:extLst>
              <a:ext uri="{FF2B5EF4-FFF2-40B4-BE49-F238E27FC236}">
                <a16:creationId xmlns:a16="http://schemas.microsoft.com/office/drawing/2014/main" id="{855AE46A-1A11-99FE-4D7E-E056F9CBC295}"/>
              </a:ext>
            </a:extLst>
          </p:cNvPr>
          <p:cNvSpPr/>
          <p:nvPr/>
        </p:nvSpPr>
        <p:spPr>
          <a:xfrm>
            <a:off x="9490047" y="6699466"/>
            <a:ext cx="8319458" cy="289734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8" name="Rectangle 7">
            <a:extLst>
              <a:ext uri="{FF2B5EF4-FFF2-40B4-BE49-F238E27FC236}">
                <a16:creationId xmlns:a16="http://schemas.microsoft.com/office/drawing/2014/main" id="{E9A03E6B-3EC9-1A59-8871-6A162519D94C}"/>
              </a:ext>
            </a:extLst>
          </p:cNvPr>
          <p:cNvSpPr/>
          <p:nvPr/>
        </p:nvSpPr>
        <p:spPr>
          <a:xfrm>
            <a:off x="407007" y="6699466"/>
            <a:ext cx="8319458" cy="289734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9" name="Rectangle 8">
            <a:extLst>
              <a:ext uri="{FF2B5EF4-FFF2-40B4-BE49-F238E27FC236}">
                <a16:creationId xmlns:a16="http://schemas.microsoft.com/office/drawing/2014/main" id="{635C0714-ADA6-7039-3D2E-F7F7D7947B78}"/>
              </a:ext>
            </a:extLst>
          </p:cNvPr>
          <p:cNvSpPr/>
          <p:nvPr/>
        </p:nvSpPr>
        <p:spPr>
          <a:xfrm>
            <a:off x="2743200" y="6663845"/>
            <a:ext cx="3514366"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ARMA:</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26.473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4.243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38.387%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-0.801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4.439</a:t>
            </a:r>
          </a:p>
        </p:txBody>
      </p:sp>
      <p:sp>
        <p:nvSpPr>
          <p:cNvPr id="11" name="TextBox 10">
            <a:extLst>
              <a:ext uri="{FF2B5EF4-FFF2-40B4-BE49-F238E27FC236}">
                <a16:creationId xmlns:a16="http://schemas.microsoft.com/office/drawing/2014/main" id="{4DB0D265-CE2F-F1FE-72C8-BFD5BA31B370}"/>
              </a:ext>
            </a:extLst>
          </p:cNvPr>
          <p:cNvSpPr txBox="1"/>
          <p:nvPr/>
        </p:nvSpPr>
        <p:spPr>
          <a:xfrm>
            <a:off x="8823960" y="219796"/>
            <a:ext cx="9717064" cy="5078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700" b="1" dirty="0">
                <a:solidFill>
                  <a:srgbClr val="FFFF00"/>
                </a:solidFill>
                <a:latin typeface="Oswald SemiBold" panose="00000700000000000000" pitchFamily="2" charset="0"/>
              </a:rPr>
              <a:t>Autoregressive Integrated Moving Average Model (ARIMA) :</a:t>
            </a:r>
          </a:p>
        </p:txBody>
      </p:sp>
      <p:sp>
        <p:nvSpPr>
          <p:cNvPr id="12" name="Rectangle 11">
            <a:extLst>
              <a:ext uri="{FF2B5EF4-FFF2-40B4-BE49-F238E27FC236}">
                <a16:creationId xmlns:a16="http://schemas.microsoft.com/office/drawing/2014/main" id="{4DE50BFC-68FC-014F-36BE-5F0C9CB6D22A}"/>
              </a:ext>
            </a:extLst>
          </p:cNvPr>
          <p:cNvSpPr/>
          <p:nvPr/>
        </p:nvSpPr>
        <p:spPr>
          <a:xfrm>
            <a:off x="12152354" y="6591300"/>
            <a:ext cx="3925846"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ARIMA:</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26.473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4.243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38.387%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-0.801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4.439</a:t>
            </a:r>
          </a:p>
        </p:txBody>
      </p:sp>
      <p:sp>
        <p:nvSpPr>
          <p:cNvPr id="18" name="Rectangle 17">
            <a:extLst>
              <a:ext uri="{FF2B5EF4-FFF2-40B4-BE49-F238E27FC236}">
                <a16:creationId xmlns:a16="http://schemas.microsoft.com/office/drawing/2014/main" id="{F87A76E6-899B-7552-64AB-EE447D9093FB}"/>
              </a:ext>
            </a:extLst>
          </p:cNvPr>
          <p:cNvSpPr/>
          <p:nvPr/>
        </p:nvSpPr>
        <p:spPr>
          <a:xfrm>
            <a:off x="4419600" y="9657969"/>
            <a:ext cx="9525000" cy="590931"/>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accent6"/>
                </a:solidFill>
                <a:effectLst>
                  <a:outerShdw blurRad="38100" dist="19050" dir="2700000" algn="tl" rotWithShape="0">
                    <a:schemeClr val="dk1">
                      <a:alpha val="40000"/>
                    </a:schemeClr>
                  </a:outerShdw>
                </a:effectLst>
                <a:latin typeface="Oswald SemiBold" panose="00000700000000000000" pitchFamily="2" charset="0"/>
              </a:rPr>
              <a:t>Both the models show same results, as the order of differencing was zero, i.e. d = 0. </a:t>
            </a:r>
          </a:p>
        </p:txBody>
      </p:sp>
      <p:pic>
        <p:nvPicPr>
          <p:cNvPr id="14" name="Content Placeholder 6">
            <a:extLst>
              <a:ext uri="{FF2B5EF4-FFF2-40B4-BE49-F238E27FC236}">
                <a16:creationId xmlns:a16="http://schemas.microsoft.com/office/drawing/2014/main" id="{8954DF6B-961A-FA77-0AE5-80B181997EB1}"/>
              </a:ext>
            </a:extLst>
          </p:cNvPr>
          <p:cNvPicPr>
            <a:picLocks noChangeAspect="1"/>
          </p:cNvPicPr>
          <p:nvPr/>
        </p:nvPicPr>
        <p:blipFill>
          <a:blip r:embed="rId3"/>
          <a:stretch>
            <a:fillRect/>
          </a:stretch>
        </p:blipFill>
        <p:spPr>
          <a:xfrm>
            <a:off x="152400" y="1048805"/>
            <a:ext cx="8896348" cy="5504392"/>
          </a:xfrm>
          <a:prstGeom prst="rect">
            <a:avLst/>
          </a:prstGeom>
        </p:spPr>
      </p:pic>
      <p:pic>
        <p:nvPicPr>
          <p:cNvPr id="15" name="Content Placeholder 8">
            <a:extLst>
              <a:ext uri="{FF2B5EF4-FFF2-40B4-BE49-F238E27FC236}">
                <a16:creationId xmlns:a16="http://schemas.microsoft.com/office/drawing/2014/main" id="{6C19B921-0013-5251-0C3A-81C673C52C76}"/>
              </a:ext>
            </a:extLst>
          </p:cNvPr>
          <p:cNvPicPr>
            <a:picLocks noChangeAspect="1"/>
          </p:cNvPicPr>
          <p:nvPr/>
        </p:nvPicPr>
        <p:blipFill>
          <a:blip r:embed="rId4"/>
          <a:stretch>
            <a:fillRect/>
          </a:stretch>
        </p:blipFill>
        <p:spPr>
          <a:xfrm>
            <a:off x="9239252" y="1067257"/>
            <a:ext cx="8896348" cy="5485940"/>
          </a:xfrm>
          <a:prstGeom prst="rect">
            <a:avLst/>
          </a:prstGeom>
        </p:spPr>
      </p:pic>
    </p:spTree>
    <p:extLst>
      <p:ext uri="{BB962C8B-B14F-4D97-AF65-F5344CB8AC3E}">
        <p14:creationId xmlns:p14="http://schemas.microsoft.com/office/powerpoint/2010/main" val="3139390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6" name="TextBox 5">
            <a:extLst>
              <a:ext uri="{FF2B5EF4-FFF2-40B4-BE49-F238E27FC236}">
                <a16:creationId xmlns:a16="http://schemas.microsoft.com/office/drawing/2014/main" id="{E84C0390-3D48-EC6A-E0DC-543CC04088F6}"/>
              </a:ext>
            </a:extLst>
          </p:cNvPr>
          <p:cNvSpPr txBox="1"/>
          <p:nvPr/>
        </p:nvSpPr>
        <p:spPr>
          <a:xfrm>
            <a:off x="1205136" y="61662"/>
            <a:ext cx="6532092" cy="892552"/>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600" b="1" dirty="0">
                <a:solidFill>
                  <a:srgbClr val="FFFF00"/>
                </a:solidFill>
                <a:latin typeface="Oswald SemiBold" panose="00000700000000000000" pitchFamily="2" charset="0"/>
              </a:rPr>
              <a:t>Seasonal Autoregressive Integrated Moving Average Model (SARIMA) :</a:t>
            </a:r>
          </a:p>
        </p:txBody>
      </p:sp>
      <p:sp>
        <p:nvSpPr>
          <p:cNvPr id="7" name="Rectangle 6">
            <a:extLst>
              <a:ext uri="{FF2B5EF4-FFF2-40B4-BE49-F238E27FC236}">
                <a16:creationId xmlns:a16="http://schemas.microsoft.com/office/drawing/2014/main" id="{855AE46A-1A11-99FE-4D7E-E056F9CBC295}"/>
              </a:ext>
            </a:extLst>
          </p:cNvPr>
          <p:cNvSpPr/>
          <p:nvPr/>
        </p:nvSpPr>
        <p:spPr>
          <a:xfrm>
            <a:off x="9490047" y="6882147"/>
            <a:ext cx="8319458" cy="31684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8" name="Rectangle 7">
            <a:extLst>
              <a:ext uri="{FF2B5EF4-FFF2-40B4-BE49-F238E27FC236}">
                <a16:creationId xmlns:a16="http://schemas.microsoft.com/office/drawing/2014/main" id="{E9A03E6B-3EC9-1A59-8871-6A162519D94C}"/>
              </a:ext>
            </a:extLst>
          </p:cNvPr>
          <p:cNvSpPr/>
          <p:nvPr/>
        </p:nvSpPr>
        <p:spPr>
          <a:xfrm>
            <a:off x="407007" y="6866907"/>
            <a:ext cx="8319458" cy="31684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9" name="Rectangle 8">
            <a:extLst>
              <a:ext uri="{FF2B5EF4-FFF2-40B4-BE49-F238E27FC236}">
                <a16:creationId xmlns:a16="http://schemas.microsoft.com/office/drawing/2014/main" id="{635C0714-ADA6-7039-3D2E-F7F7D7947B78}"/>
              </a:ext>
            </a:extLst>
          </p:cNvPr>
          <p:cNvSpPr/>
          <p:nvPr/>
        </p:nvSpPr>
        <p:spPr>
          <a:xfrm>
            <a:off x="2847748" y="6968645"/>
            <a:ext cx="3705452"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SARIMA:</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22.489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4.114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28.084%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-0.53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3.921</a:t>
            </a:r>
          </a:p>
        </p:txBody>
      </p:sp>
      <p:sp>
        <p:nvSpPr>
          <p:cNvPr id="11" name="TextBox 10">
            <a:extLst>
              <a:ext uri="{FF2B5EF4-FFF2-40B4-BE49-F238E27FC236}">
                <a16:creationId xmlns:a16="http://schemas.microsoft.com/office/drawing/2014/main" id="{4DB0D265-CE2F-F1FE-72C8-BFD5BA31B370}"/>
              </a:ext>
            </a:extLst>
          </p:cNvPr>
          <p:cNvSpPr txBox="1"/>
          <p:nvPr/>
        </p:nvSpPr>
        <p:spPr>
          <a:xfrm>
            <a:off x="9625818" y="36912"/>
            <a:ext cx="7227276" cy="892552"/>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600" b="1" dirty="0">
                <a:solidFill>
                  <a:srgbClr val="FFFF00"/>
                </a:solidFill>
                <a:latin typeface="Oswald SemiBold" panose="00000700000000000000" pitchFamily="2" charset="0"/>
              </a:rPr>
              <a:t>Autoregressive Integrated Moving Average with Exogenous Variables Model (ARIMAX) :</a:t>
            </a:r>
          </a:p>
        </p:txBody>
      </p:sp>
      <p:sp>
        <p:nvSpPr>
          <p:cNvPr id="12" name="Rectangle 11">
            <a:extLst>
              <a:ext uri="{FF2B5EF4-FFF2-40B4-BE49-F238E27FC236}">
                <a16:creationId xmlns:a16="http://schemas.microsoft.com/office/drawing/2014/main" id="{4DE50BFC-68FC-014F-36BE-5F0C9CB6D22A}"/>
              </a:ext>
            </a:extLst>
          </p:cNvPr>
          <p:cNvSpPr/>
          <p:nvPr/>
        </p:nvSpPr>
        <p:spPr>
          <a:xfrm>
            <a:off x="12228554" y="6968645"/>
            <a:ext cx="3925846"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ARIMAX Test Set Metrics:</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12.121</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2.784</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22.111%</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0.175</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-1.887</a:t>
            </a:r>
          </a:p>
        </p:txBody>
      </p:sp>
      <p:pic>
        <p:nvPicPr>
          <p:cNvPr id="4" name="Content Placeholder 10">
            <a:extLst>
              <a:ext uri="{FF2B5EF4-FFF2-40B4-BE49-F238E27FC236}">
                <a16:creationId xmlns:a16="http://schemas.microsoft.com/office/drawing/2014/main" id="{83501DB6-584C-5EE2-A48B-1BCAA5A407CA}"/>
              </a:ext>
            </a:extLst>
          </p:cNvPr>
          <p:cNvPicPr>
            <a:picLocks noChangeAspect="1"/>
          </p:cNvPicPr>
          <p:nvPr/>
        </p:nvPicPr>
        <p:blipFill>
          <a:blip r:embed="rId3"/>
          <a:stretch>
            <a:fillRect/>
          </a:stretch>
        </p:blipFill>
        <p:spPr>
          <a:xfrm>
            <a:off x="152400" y="1048109"/>
            <a:ext cx="8896348" cy="5504394"/>
          </a:xfrm>
          <a:prstGeom prst="rect">
            <a:avLst/>
          </a:prstGeom>
        </p:spPr>
      </p:pic>
      <p:pic>
        <p:nvPicPr>
          <p:cNvPr id="5" name="Content Placeholder 8">
            <a:extLst>
              <a:ext uri="{FF2B5EF4-FFF2-40B4-BE49-F238E27FC236}">
                <a16:creationId xmlns:a16="http://schemas.microsoft.com/office/drawing/2014/main" id="{36F77601-CBDD-B353-0D29-A99CE62EF144}"/>
              </a:ext>
            </a:extLst>
          </p:cNvPr>
          <p:cNvPicPr>
            <a:picLocks noChangeAspect="1"/>
          </p:cNvPicPr>
          <p:nvPr/>
        </p:nvPicPr>
        <p:blipFill>
          <a:blip r:embed="rId4"/>
          <a:stretch>
            <a:fillRect/>
          </a:stretch>
        </p:blipFill>
        <p:spPr>
          <a:xfrm>
            <a:off x="9239252" y="1048109"/>
            <a:ext cx="8896348" cy="5504393"/>
          </a:xfrm>
          <a:prstGeom prst="rect">
            <a:avLst/>
          </a:prstGeom>
        </p:spPr>
      </p:pic>
    </p:spTree>
    <p:extLst>
      <p:ext uri="{BB962C8B-B14F-4D97-AF65-F5344CB8AC3E}">
        <p14:creationId xmlns:p14="http://schemas.microsoft.com/office/powerpoint/2010/main" val="2529722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6" name="TextBox 5">
            <a:extLst>
              <a:ext uri="{FF2B5EF4-FFF2-40B4-BE49-F238E27FC236}">
                <a16:creationId xmlns:a16="http://schemas.microsoft.com/office/drawing/2014/main" id="{E84C0390-3D48-EC6A-E0DC-543CC04088F6}"/>
              </a:ext>
            </a:extLst>
          </p:cNvPr>
          <p:cNvSpPr txBox="1"/>
          <p:nvPr/>
        </p:nvSpPr>
        <p:spPr>
          <a:xfrm>
            <a:off x="629135" y="47262"/>
            <a:ext cx="8097330" cy="892552"/>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600" b="1" dirty="0">
                <a:solidFill>
                  <a:srgbClr val="FFFF00"/>
                </a:solidFill>
                <a:latin typeface="Oswald SemiBold" panose="00000700000000000000" pitchFamily="2" charset="0"/>
              </a:rPr>
              <a:t>Seasonal Autoregressive Integrated Moving </a:t>
            </a:r>
          </a:p>
          <a:p>
            <a:pPr marL="311150">
              <a:buClr>
                <a:srgbClr val="FFFF00"/>
              </a:buClr>
              <a:buSzPct val="100000"/>
            </a:pPr>
            <a:r>
              <a:rPr lang="en-US" sz="2600" b="1" dirty="0">
                <a:solidFill>
                  <a:srgbClr val="FFFF00"/>
                </a:solidFill>
                <a:latin typeface="Oswald SemiBold" panose="00000700000000000000" pitchFamily="2" charset="0"/>
              </a:rPr>
              <a:t>Average with Exogenous Variables Model (SARIMAX) :</a:t>
            </a:r>
          </a:p>
        </p:txBody>
      </p:sp>
      <p:sp>
        <p:nvSpPr>
          <p:cNvPr id="7" name="Rectangle 6">
            <a:extLst>
              <a:ext uri="{FF2B5EF4-FFF2-40B4-BE49-F238E27FC236}">
                <a16:creationId xmlns:a16="http://schemas.microsoft.com/office/drawing/2014/main" id="{855AE46A-1A11-99FE-4D7E-E056F9CBC295}"/>
              </a:ext>
            </a:extLst>
          </p:cNvPr>
          <p:cNvSpPr/>
          <p:nvPr/>
        </p:nvSpPr>
        <p:spPr>
          <a:xfrm>
            <a:off x="9490047" y="6882147"/>
            <a:ext cx="8319458" cy="31684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8" name="Rectangle 7">
            <a:extLst>
              <a:ext uri="{FF2B5EF4-FFF2-40B4-BE49-F238E27FC236}">
                <a16:creationId xmlns:a16="http://schemas.microsoft.com/office/drawing/2014/main" id="{E9A03E6B-3EC9-1A59-8871-6A162519D94C}"/>
              </a:ext>
            </a:extLst>
          </p:cNvPr>
          <p:cNvSpPr/>
          <p:nvPr/>
        </p:nvSpPr>
        <p:spPr>
          <a:xfrm>
            <a:off x="407007" y="6866907"/>
            <a:ext cx="8319458" cy="316843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3600" dirty="0"/>
          </a:p>
        </p:txBody>
      </p:sp>
      <p:sp>
        <p:nvSpPr>
          <p:cNvPr id="9" name="Rectangle 8">
            <a:extLst>
              <a:ext uri="{FF2B5EF4-FFF2-40B4-BE49-F238E27FC236}">
                <a16:creationId xmlns:a16="http://schemas.microsoft.com/office/drawing/2014/main" id="{635C0714-ADA6-7039-3D2E-F7F7D7947B78}"/>
              </a:ext>
            </a:extLst>
          </p:cNvPr>
          <p:cNvSpPr/>
          <p:nvPr/>
        </p:nvSpPr>
        <p:spPr>
          <a:xfrm>
            <a:off x="2819400" y="6892445"/>
            <a:ext cx="3705452"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SARIMAX Test Set Metrics:</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12.081</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2.785</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22.147%</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0.178</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-1.877</a:t>
            </a:r>
          </a:p>
        </p:txBody>
      </p:sp>
      <p:sp>
        <p:nvSpPr>
          <p:cNvPr id="11" name="TextBox 10">
            <a:extLst>
              <a:ext uri="{FF2B5EF4-FFF2-40B4-BE49-F238E27FC236}">
                <a16:creationId xmlns:a16="http://schemas.microsoft.com/office/drawing/2014/main" id="{4DB0D265-CE2F-F1FE-72C8-BFD5BA31B370}"/>
              </a:ext>
            </a:extLst>
          </p:cNvPr>
          <p:cNvSpPr txBox="1"/>
          <p:nvPr/>
        </p:nvSpPr>
        <p:spPr>
          <a:xfrm>
            <a:off x="10173018" y="252913"/>
            <a:ext cx="7227276" cy="523220"/>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2800" b="1" dirty="0">
                <a:solidFill>
                  <a:srgbClr val="FFFF00"/>
                </a:solidFill>
                <a:latin typeface="Oswald SemiBold" panose="00000700000000000000" pitchFamily="2" charset="0"/>
              </a:rPr>
              <a:t>Multivariate Regression Model (MR) :</a:t>
            </a:r>
          </a:p>
        </p:txBody>
      </p:sp>
      <p:sp>
        <p:nvSpPr>
          <p:cNvPr id="12" name="Rectangle 11">
            <a:extLst>
              <a:ext uri="{FF2B5EF4-FFF2-40B4-BE49-F238E27FC236}">
                <a16:creationId xmlns:a16="http://schemas.microsoft.com/office/drawing/2014/main" id="{4DE50BFC-68FC-014F-36BE-5F0C9CB6D22A}"/>
              </a:ext>
            </a:extLst>
          </p:cNvPr>
          <p:cNvSpPr/>
          <p:nvPr/>
        </p:nvSpPr>
        <p:spPr>
          <a:xfrm>
            <a:off x="11277600" y="6968645"/>
            <a:ext cx="7274859" cy="2899255"/>
          </a:xfrm>
          <a:prstGeom prst="rect">
            <a:avLst/>
          </a:prstGeom>
          <a:noFill/>
        </p:spPr>
        <p:txBody>
          <a:bodyPr wrap="square" lIns="182880" tIns="91440" rIns="182880" bIns="91440">
            <a:spAutoFit/>
          </a:bodyPr>
          <a:lstStyle/>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Test Set Metrics for Multivariate Regression:</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MSE: 		12.114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MAE: 		2.792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MAPE: 		22.393%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R2: 		0.176 </a:t>
            </a:r>
          </a:p>
          <a:p>
            <a:pPr>
              <a:lnSpc>
                <a:spcPct val="150000"/>
              </a:lnSpc>
              <a:buClr>
                <a:schemeClr val="bg1"/>
              </a:buClr>
            </a:pPr>
            <a:r>
              <a:rPr lang="en-US" sz="20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Adjusted R2: 	-1.885</a:t>
            </a:r>
          </a:p>
        </p:txBody>
      </p:sp>
      <p:pic>
        <p:nvPicPr>
          <p:cNvPr id="5" name="Content Placeholder 10">
            <a:extLst>
              <a:ext uri="{FF2B5EF4-FFF2-40B4-BE49-F238E27FC236}">
                <a16:creationId xmlns:a16="http://schemas.microsoft.com/office/drawing/2014/main" id="{B31B328A-C6A3-20AE-A61B-AD8FA3D4E19D}"/>
              </a:ext>
            </a:extLst>
          </p:cNvPr>
          <p:cNvPicPr>
            <a:picLocks noChangeAspect="1"/>
          </p:cNvPicPr>
          <p:nvPr/>
        </p:nvPicPr>
        <p:blipFill>
          <a:blip r:embed="rId3"/>
          <a:stretch>
            <a:fillRect/>
          </a:stretch>
        </p:blipFill>
        <p:spPr>
          <a:xfrm>
            <a:off x="152400" y="1053516"/>
            <a:ext cx="8896348" cy="5498988"/>
          </a:xfrm>
          <a:prstGeom prst="rect">
            <a:avLst/>
          </a:prstGeom>
        </p:spPr>
      </p:pic>
      <p:pic>
        <p:nvPicPr>
          <p:cNvPr id="14" name="Content Placeholder 8">
            <a:extLst>
              <a:ext uri="{FF2B5EF4-FFF2-40B4-BE49-F238E27FC236}">
                <a16:creationId xmlns:a16="http://schemas.microsoft.com/office/drawing/2014/main" id="{162E7B0D-CF15-2A1B-648C-A48F8E8FD9AF}"/>
              </a:ext>
            </a:extLst>
          </p:cNvPr>
          <p:cNvPicPr>
            <a:picLocks noChangeAspect="1"/>
          </p:cNvPicPr>
          <p:nvPr/>
        </p:nvPicPr>
        <p:blipFill>
          <a:blip r:embed="rId4"/>
          <a:stretch>
            <a:fillRect/>
          </a:stretch>
        </p:blipFill>
        <p:spPr>
          <a:xfrm>
            <a:off x="9239252" y="1053516"/>
            <a:ext cx="8896348" cy="5498988"/>
          </a:xfrm>
          <a:prstGeom prst="rect">
            <a:avLst/>
          </a:prstGeom>
        </p:spPr>
      </p:pic>
    </p:spTree>
    <p:extLst>
      <p:ext uri="{BB962C8B-B14F-4D97-AF65-F5344CB8AC3E}">
        <p14:creationId xmlns:p14="http://schemas.microsoft.com/office/powerpoint/2010/main" val="897695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Freeform 3"/>
          <p:cNvSpPr/>
          <p:nvPr/>
        </p:nvSpPr>
        <p:spPr>
          <a:xfrm>
            <a:off x="0" y="1"/>
            <a:ext cx="18288000" cy="3411498"/>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sp>
      <p:sp>
        <p:nvSpPr>
          <p:cNvPr id="21" name="Content Placeholder 2">
            <a:extLst>
              <a:ext uri="{FF2B5EF4-FFF2-40B4-BE49-F238E27FC236}">
                <a16:creationId xmlns:a16="http://schemas.microsoft.com/office/drawing/2014/main" id="{D9A9809E-A2E6-211F-C0BA-B7D90092BF01}"/>
              </a:ext>
            </a:extLst>
          </p:cNvPr>
          <p:cNvSpPr txBox="1">
            <a:spLocks/>
          </p:cNvSpPr>
          <p:nvPr/>
        </p:nvSpPr>
        <p:spPr>
          <a:xfrm>
            <a:off x="701040" y="1181100"/>
            <a:ext cx="17190720" cy="1557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3000" dirty="0">
                <a:solidFill>
                  <a:schemeClr val="bg1"/>
                </a:solidFill>
                <a:latin typeface="Oswald SemiBold" panose="00000700000000000000" pitchFamily="2" charset="0"/>
              </a:rPr>
              <a:t>The best model is found to be the </a:t>
            </a:r>
            <a:r>
              <a:rPr lang="en-US" sz="3000" b="1" u="sng" dirty="0">
                <a:solidFill>
                  <a:schemeClr val="bg1"/>
                </a:solidFill>
                <a:latin typeface="Oswald SemiBold" panose="00000700000000000000" pitchFamily="2" charset="0"/>
              </a:rPr>
              <a:t>SARIMAX model</a:t>
            </a:r>
            <a:r>
              <a:rPr lang="en-US" sz="3000" b="1" dirty="0">
                <a:solidFill>
                  <a:schemeClr val="bg1"/>
                </a:solidFill>
                <a:latin typeface="Oswald SemiBold" panose="00000700000000000000" pitchFamily="2" charset="0"/>
              </a:rPr>
              <a:t> </a:t>
            </a:r>
            <a:r>
              <a:rPr lang="en-US" sz="3000" dirty="0">
                <a:solidFill>
                  <a:schemeClr val="bg1"/>
                </a:solidFill>
                <a:latin typeface="Oswald SemiBold" panose="00000700000000000000" pitchFamily="2" charset="0"/>
              </a:rPr>
              <a:t>with a </a:t>
            </a:r>
            <a:r>
              <a:rPr lang="en-US" sz="3000" b="1" dirty="0">
                <a:solidFill>
                  <a:schemeClr val="bg1"/>
                </a:solidFill>
                <a:latin typeface="Oswald SemiBold" panose="00000700000000000000" pitchFamily="2" charset="0"/>
              </a:rPr>
              <a:t>12 month seasonality</a:t>
            </a:r>
            <a:r>
              <a:rPr lang="en-US" sz="3000" dirty="0">
                <a:solidFill>
                  <a:schemeClr val="bg1"/>
                </a:solidFill>
                <a:latin typeface="Oswald SemiBold" panose="00000700000000000000" pitchFamily="2" charset="0"/>
              </a:rPr>
              <a:t> and a </a:t>
            </a:r>
            <a:r>
              <a:rPr lang="en-US" sz="3000" b="1" dirty="0">
                <a:solidFill>
                  <a:schemeClr val="bg1"/>
                </a:solidFill>
                <a:latin typeface="Oswald SemiBold" panose="00000700000000000000" pitchFamily="2" charset="0"/>
              </a:rPr>
              <a:t>group of important features</a:t>
            </a:r>
            <a:r>
              <a:rPr lang="en-US" sz="3000" dirty="0">
                <a:solidFill>
                  <a:schemeClr val="bg1"/>
                </a:solidFill>
                <a:latin typeface="Oswald SemiBold" panose="00000700000000000000" pitchFamily="2" charset="0"/>
              </a:rPr>
              <a:t> used such as Clicks, Impressions, Weekday_Monday, Weekday_Tuesday, and Month_January, Month_February, etc., followed by the</a:t>
            </a:r>
            <a:r>
              <a:rPr lang="en-US" sz="3000" b="1" dirty="0">
                <a:solidFill>
                  <a:schemeClr val="bg1"/>
                </a:solidFill>
                <a:latin typeface="Oswald SemiBold" panose="00000700000000000000" pitchFamily="2" charset="0"/>
              </a:rPr>
              <a:t> multivariate regression.</a:t>
            </a:r>
          </a:p>
        </p:txBody>
      </p:sp>
      <p:pic>
        <p:nvPicPr>
          <p:cNvPr id="22" name="Content Placeholder 10">
            <a:extLst>
              <a:ext uri="{FF2B5EF4-FFF2-40B4-BE49-F238E27FC236}">
                <a16:creationId xmlns:a16="http://schemas.microsoft.com/office/drawing/2014/main" id="{124F848C-BFFF-E4CA-B23D-DEAE04CFCD27}"/>
              </a:ext>
            </a:extLst>
          </p:cNvPr>
          <p:cNvPicPr>
            <a:picLocks noChangeAspect="1"/>
          </p:cNvPicPr>
          <p:nvPr/>
        </p:nvPicPr>
        <p:blipFill>
          <a:blip r:embed="rId4"/>
          <a:stretch>
            <a:fillRect/>
          </a:stretch>
        </p:blipFill>
        <p:spPr>
          <a:xfrm>
            <a:off x="6934200" y="3961540"/>
            <a:ext cx="11155680" cy="5830160"/>
          </a:xfrm>
          <a:prstGeom prst="rect">
            <a:avLst/>
          </a:prstGeom>
        </p:spPr>
      </p:pic>
      <p:graphicFrame>
        <p:nvGraphicFramePr>
          <p:cNvPr id="23" name="Table 22">
            <a:extLst>
              <a:ext uri="{FF2B5EF4-FFF2-40B4-BE49-F238E27FC236}">
                <a16:creationId xmlns:a16="http://schemas.microsoft.com/office/drawing/2014/main" id="{33931D09-96D2-1CD4-D8BE-8279C9A233EF}"/>
              </a:ext>
            </a:extLst>
          </p:cNvPr>
          <p:cNvGraphicFramePr>
            <a:graphicFrameLocks noGrp="1"/>
          </p:cNvGraphicFramePr>
          <p:nvPr>
            <p:extLst>
              <p:ext uri="{D42A27DB-BD31-4B8C-83A1-F6EECF244321}">
                <p14:modId xmlns:p14="http://schemas.microsoft.com/office/powerpoint/2010/main" val="1562288381"/>
              </p:ext>
            </p:extLst>
          </p:nvPr>
        </p:nvGraphicFramePr>
        <p:xfrm>
          <a:off x="701040" y="5880326"/>
          <a:ext cx="6035041" cy="3911374"/>
        </p:xfrm>
        <a:graphic>
          <a:graphicData uri="http://schemas.openxmlformats.org/drawingml/2006/table">
            <a:tbl>
              <a:tblPr>
                <a:tableStyleId>{BDBED569-4797-4DF1-A0F4-6AAB3CD982D8}</a:tableStyleId>
              </a:tblPr>
              <a:tblGrid>
                <a:gridCol w="1783080">
                  <a:extLst>
                    <a:ext uri="{9D8B030D-6E8A-4147-A177-3AD203B41FA5}">
                      <a16:colId xmlns:a16="http://schemas.microsoft.com/office/drawing/2014/main" val="1456925409"/>
                    </a:ext>
                  </a:extLst>
                </a:gridCol>
                <a:gridCol w="2228447">
                  <a:extLst>
                    <a:ext uri="{9D8B030D-6E8A-4147-A177-3AD203B41FA5}">
                      <a16:colId xmlns:a16="http://schemas.microsoft.com/office/drawing/2014/main" val="2532624325"/>
                    </a:ext>
                  </a:extLst>
                </a:gridCol>
                <a:gridCol w="2023514">
                  <a:extLst>
                    <a:ext uri="{9D8B030D-6E8A-4147-A177-3AD203B41FA5}">
                      <a16:colId xmlns:a16="http://schemas.microsoft.com/office/drawing/2014/main" val="1027499317"/>
                    </a:ext>
                  </a:extLst>
                </a:gridCol>
              </a:tblGrid>
              <a:tr h="1673157">
                <a:tc>
                  <a:txBody>
                    <a:bodyPr/>
                    <a:lstStyle/>
                    <a:p>
                      <a:pPr algn="l" fontAlgn="ctr"/>
                      <a:r>
                        <a:rPr lang="en-IN" sz="2400" b="1" u="none" strike="noStrike" dirty="0">
                          <a:solidFill>
                            <a:schemeClr val="bg1"/>
                          </a:solidFill>
                          <a:effectLst/>
                          <a:latin typeface="Oswald SemiBold" panose="00000700000000000000" pitchFamily="2" charset="0"/>
                        </a:rPr>
                        <a:t>Metric</a:t>
                      </a:r>
                      <a:endParaRPr lang="en-IN" sz="2400" b="1" i="0" u="none" strike="noStrike" dirty="0">
                        <a:solidFill>
                          <a:schemeClr val="bg1"/>
                        </a:solidFill>
                        <a:effectLst/>
                        <a:latin typeface="Oswald SemiBold" panose="00000700000000000000" pitchFamily="2" charset="0"/>
                      </a:endParaRPr>
                    </a:p>
                  </a:txBody>
                  <a:tcPr marL="11430" marR="11430" marT="11430" marB="0" anchor="ctr">
                    <a:solidFill>
                      <a:srgbClr val="B71E42"/>
                    </a:solidFill>
                  </a:tcPr>
                </a:tc>
                <a:tc>
                  <a:txBody>
                    <a:bodyPr/>
                    <a:lstStyle/>
                    <a:p>
                      <a:pPr algn="l" fontAlgn="ctr"/>
                      <a:r>
                        <a:rPr lang="en-IN" sz="2400" b="1" u="none" strike="noStrike" dirty="0">
                          <a:solidFill>
                            <a:schemeClr val="bg1"/>
                          </a:solidFill>
                          <a:effectLst/>
                          <a:latin typeface="Oswald SemiBold" panose="00000700000000000000" pitchFamily="2" charset="0"/>
                        </a:rPr>
                        <a:t>Validation Set (SARIMAX)</a:t>
                      </a:r>
                      <a:endParaRPr lang="en-IN" sz="2400" b="1" i="0" u="none" strike="noStrike" dirty="0">
                        <a:solidFill>
                          <a:schemeClr val="bg1"/>
                        </a:solidFill>
                        <a:effectLst/>
                        <a:latin typeface="Oswald SemiBold" panose="00000700000000000000" pitchFamily="2" charset="0"/>
                      </a:endParaRPr>
                    </a:p>
                  </a:txBody>
                  <a:tcPr marL="11430" marR="11430" marT="11430" marB="0" anchor="ctr">
                    <a:solidFill>
                      <a:srgbClr val="B71E42"/>
                    </a:solidFill>
                  </a:tcPr>
                </a:tc>
                <a:tc>
                  <a:txBody>
                    <a:bodyPr/>
                    <a:lstStyle/>
                    <a:p>
                      <a:pPr algn="l" fontAlgn="ctr"/>
                      <a:r>
                        <a:rPr lang="en-IN" sz="2400" b="1" u="none" strike="noStrike" dirty="0">
                          <a:solidFill>
                            <a:schemeClr val="bg1"/>
                          </a:solidFill>
                          <a:effectLst/>
                          <a:latin typeface="Oswald SemiBold" panose="00000700000000000000" pitchFamily="2" charset="0"/>
                        </a:rPr>
                        <a:t>Test Set (SARIMAX)</a:t>
                      </a:r>
                      <a:endParaRPr lang="en-IN" sz="2400" b="1" i="0" u="none" strike="noStrike" dirty="0">
                        <a:solidFill>
                          <a:schemeClr val="bg1"/>
                        </a:solidFill>
                        <a:effectLst/>
                        <a:latin typeface="Oswald SemiBold" panose="00000700000000000000" pitchFamily="2" charset="0"/>
                      </a:endParaRPr>
                    </a:p>
                  </a:txBody>
                  <a:tcPr marL="11430" marR="11430" marT="11430" marB="0" anchor="ctr">
                    <a:solidFill>
                      <a:srgbClr val="B71E42"/>
                    </a:solidFill>
                  </a:tcPr>
                </a:tc>
                <a:extLst>
                  <a:ext uri="{0D108BD9-81ED-4DB2-BD59-A6C34878D82A}">
                    <a16:rowId xmlns:a16="http://schemas.microsoft.com/office/drawing/2014/main" val="1818723420"/>
                  </a:ext>
                </a:extLst>
              </a:tr>
              <a:tr h="422396">
                <a:tc>
                  <a:txBody>
                    <a:bodyPr/>
                    <a:lstStyle/>
                    <a:p>
                      <a:pPr algn="l" fontAlgn="ctr"/>
                      <a:r>
                        <a:rPr lang="en-IN" sz="2400" b="1" u="none" strike="noStrike" dirty="0">
                          <a:effectLst/>
                          <a:latin typeface="Oswald SemiBold" panose="00000700000000000000" pitchFamily="2" charset="0"/>
                        </a:rPr>
                        <a:t>MSE</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15.15</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12.02</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extLst>
                  <a:ext uri="{0D108BD9-81ED-4DB2-BD59-A6C34878D82A}">
                    <a16:rowId xmlns:a16="http://schemas.microsoft.com/office/drawing/2014/main" val="3189182267"/>
                  </a:ext>
                </a:extLst>
              </a:tr>
              <a:tr h="422396">
                <a:tc>
                  <a:txBody>
                    <a:bodyPr/>
                    <a:lstStyle/>
                    <a:p>
                      <a:pPr algn="l" fontAlgn="ctr"/>
                      <a:r>
                        <a:rPr lang="en-IN" sz="2400" b="1" u="none" strike="noStrike" dirty="0">
                          <a:effectLst/>
                          <a:latin typeface="Oswald SemiBold" panose="00000700000000000000" pitchFamily="2" charset="0"/>
                        </a:rPr>
                        <a:t>MAE</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tc>
                  <a:txBody>
                    <a:bodyPr/>
                    <a:lstStyle/>
                    <a:p>
                      <a:pPr algn="l" fontAlgn="ctr"/>
                      <a:r>
                        <a:rPr lang="en-IN" sz="2400" b="1" u="none" strike="noStrike" dirty="0">
                          <a:effectLst/>
                          <a:latin typeface="Oswald SemiBold" panose="00000700000000000000" pitchFamily="2" charset="0"/>
                        </a:rPr>
                        <a:t>3.16</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tc>
                  <a:txBody>
                    <a:bodyPr/>
                    <a:lstStyle/>
                    <a:p>
                      <a:pPr algn="l" fontAlgn="ctr"/>
                      <a:r>
                        <a:rPr lang="en-IN" sz="2400" b="1" u="none" strike="noStrike" dirty="0">
                          <a:effectLst/>
                          <a:latin typeface="Oswald SemiBold" panose="00000700000000000000" pitchFamily="2" charset="0"/>
                        </a:rPr>
                        <a:t>2.78</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extLst>
                  <a:ext uri="{0D108BD9-81ED-4DB2-BD59-A6C34878D82A}">
                    <a16:rowId xmlns:a16="http://schemas.microsoft.com/office/drawing/2014/main" val="1657808922"/>
                  </a:ext>
                </a:extLst>
              </a:tr>
              <a:tr h="422396">
                <a:tc>
                  <a:txBody>
                    <a:bodyPr/>
                    <a:lstStyle/>
                    <a:p>
                      <a:pPr algn="l" fontAlgn="ctr"/>
                      <a:r>
                        <a:rPr lang="en-IN" sz="2400" b="1" u="none" strike="noStrike" dirty="0">
                          <a:effectLst/>
                          <a:latin typeface="Oswald SemiBold" panose="00000700000000000000" pitchFamily="2" charset="0"/>
                        </a:rPr>
                        <a:t>MAPE</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19.67%</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22.21%</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extLst>
                  <a:ext uri="{0D108BD9-81ED-4DB2-BD59-A6C34878D82A}">
                    <a16:rowId xmlns:a16="http://schemas.microsoft.com/office/drawing/2014/main" val="703729403"/>
                  </a:ext>
                </a:extLst>
              </a:tr>
              <a:tr h="422396">
                <a:tc>
                  <a:txBody>
                    <a:bodyPr/>
                    <a:lstStyle/>
                    <a:p>
                      <a:pPr algn="l" fontAlgn="ctr"/>
                      <a:r>
                        <a:rPr lang="en-IN" sz="2400" b="1" u="none" strike="noStrike" dirty="0">
                          <a:effectLst/>
                          <a:latin typeface="Oswald SemiBold" panose="00000700000000000000" pitchFamily="2" charset="0"/>
                        </a:rPr>
                        <a:t>R</a:t>
                      </a:r>
                      <a:r>
                        <a:rPr lang="en-IN" sz="2400" b="1" u="none" strike="noStrike" baseline="30000" dirty="0">
                          <a:effectLst/>
                          <a:latin typeface="Oswald SemiBold" panose="00000700000000000000" pitchFamily="2" charset="0"/>
                        </a:rPr>
                        <a:t>2</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tc>
                  <a:txBody>
                    <a:bodyPr/>
                    <a:lstStyle/>
                    <a:p>
                      <a:pPr algn="l" fontAlgn="ctr"/>
                      <a:r>
                        <a:rPr lang="en-IN" sz="2400" b="1" u="none" strike="noStrike" dirty="0">
                          <a:effectLst/>
                          <a:latin typeface="Oswald SemiBold" panose="00000700000000000000" pitchFamily="2" charset="0"/>
                        </a:rPr>
                        <a:t>-0.37</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tc>
                  <a:txBody>
                    <a:bodyPr/>
                    <a:lstStyle/>
                    <a:p>
                      <a:pPr algn="l" fontAlgn="ctr"/>
                      <a:r>
                        <a:rPr lang="en-IN" sz="2400" b="1" u="none" strike="noStrike" dirty="0">
                          <a:effectLst/>
                          <a:latin typeface="Oswald SemiBold" panose="00000700000000000000" pitchFamily="2" charset="0"/>
                        </a:rPr>
                        <a:t>0.18</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F3E7E9"/>
                    </a:solidFill>
                  </a:tcPr>
                </a:tc>
                <a:extLst>
                  <a:ext uri="{0D108BD9-81ED-4DB2-BD59-A6C34878D82A}">
                    <a16:rowId xmlns:a16="http://schemas.microsoft.com/office/drawing/2014/main" val="593337412"/>
                  </a:ext>
                </a:extLst>
              </a:tr>
              <a:tr h="548633">
                <a:tc>
                  <a:txBody>
                    <a:bodyPr/>
                    <a:lstStyle/>
                    <a:p>
                      <a:pPr algn="l" fontAlgn="ctr"/>
                      <a:r>
                        <a:rPr lang="en-IN" sz="2400" b="1" u="none" strike="noStrike" dirty="0">
                          <a:effectLst/>
                          <a:latin typeface="Oswald SemiBold" panose="00000700000000000000" pitchFamily="2" charset="0"/>
                        </a:rPr>
                        <a:t>Adjusted R</a:t>
                      </a:r>
                      <a:r>
                        <a:rPr lang="en-IN" sz="2400" b="1" u="none" strike="noStrike" baseline="30000" dirty="0">
                          <a:effectLst/>
                          <a:latin typeface="Oswald SemiBold" panose="00000700000000000000" pitchFamily="2" charset="0"/>
                        </a:rPr>
                        <a:t>2</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-4.5</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tc>
                  <a:txBody>
                    <a:bodyPr/>
                    <a:lstStyle/>
                    <a:p>
                      <a:pPr algn="l" fontAlgn="ctr"/>
                      <a:r>
                        <a:rPr lang="en-IN" sz="2400" b="1" u="none" strike="noStrike" dirty="0">
                          <a:effectLst/>
                          <a:latin typeface="Oswald SemiBold" panose="00000700000000000000" pitchFamily="2" charset="0"/>
                        </a:rPr>
                        <a:t>-1.9</a:t>
                      </a:r>
                      <a:endParaRPr lang="en-IN" sz="2400" b="1" i="0" u="none" strike="noStrike" dirty="0">
                        <a:solidFill>
                          <a:srgbClr val="000000"/>
                        </a:solidFill>
                        <a:effectLst/>
                        <a:latin typeface="Oswald SemiBold" panose="00000700000000000000" pitchFamily="2" charset="0"/>
                      </a:endParaRPr>
                    </a:p>
                  </a:txBody>
                  <a:tcPr marL="11430" marR="11430" marT="11430" marB="0" anchor="ctr">
                    <a:solidFill>
                      <a:srgbClr val="E6CCCF"/>
                    </a:solidFill>
                  </a:tcPr>
                </a:tc>
                <a:extLst>
                  <a:ext uri="{0D108BD9-81ED-4DB2-BD59-A6C34878D82A}">
                    <a16:rowId xmlns:a16="http://schemas.microsoft.com/office/drawing/2014/main" val="1128165910"/>
                  </a:ext>
                </a:extLst>
              </a:tr>
            </a:tbl>
          </a:graphicData>
        </a:graphic>
      </p:graphicFrame>
      <p:sp>
        <p:nvSpPr>
          <p:cNvPr id="24" name="Content Placeholder 2">
            <a:extLst>
              <a:ext uri="{FF2B5EF4-FFF2-40B4-BE49-F238E27FC236}">
                <a16:creationId xmlns:a16="http://schemas.microsoft.com/office/drawing/2014/main" id="{132D9823-C43C-61DA-59BB-C02CEEFAF7A1}"/>
              </a:ext>
            </a:extLst>
          </p:cNvPr>
          <p:cNvSpPr txBox="1">
            <a:spLocks/>
          </p:cNvSpPr>
          <p:nvPr/>
        </p:nvSpPr>
        <p:spPr>
          <a:xfrm>
            <a:off x="701040" y="3644675"/>
            <a:ext cx="6035040" cy="1956025"/>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latin typeface="Oswald SemiBold" panose="00000700000000000000" pitchFamily="2" charset="0"/>
              </a:rPr>
              <a:t>The SARIMAX model leverages a 12-month seasonal pattern to capture annual trends, enhancing prediction accuracy. It also performs well in forecasting previously unseen data.</a:t>
            </a:r>
          </a:p>
        </p:txBody>
      </p:sp>
      <p:sp>
        <p:nvSpPr>
          <p:cNvPr id="25" name="Google Shape;194;p41">
            <a:extLst>
              <a:ext uri="{FF2B5EF4-FFF2-40B4-BE49-F238E27FC236}">
                <a16:creationId xmlns:a16="http://schemas.microsoft.com/office/drawing/2014/main" id="{49BD1B03-DC82-21BA-1EE2-0101F3D9C6F6}"/>
              </a:ext>
            </a:extLst>
          </p:cNvPr>
          <p:cNvSpPr txBox="1">
            <a:spLocks/>
          </p:cNvSpPr>
          <p:nvPr/>
        </p:nvSpPr>
        <p:spPr>
          <a:xfrm>
            <a:off x="762000" y="230244"/>
            <a:ext cx="4635316" cy="87465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b="1" dirty="0">
                <a:solidFill>
                  <a:schemeClr val="accent6"/>
                </a:solidFill>
                <a:latin typeface="Oswald SemiBold" panose="00000700000000000000" pitchFamily="2" charset="0"/>
              </a:rPr>
              <a:t>Conclusion</a:t>
            </a:r>
            <a:endParaRPr lang="en-US" sz="5000" dirty="0">
              <a:solidFill>
                <a:schemeClr val="accent6"/>
              </a:solidFill>
              <a:latin typeface="Oswald SemiBold" panose="00000700000000000000" pitchFamily="2" charset="0"/>
            </a:endParaRPr>
          </a:p>
        </p:txBody>
      </p:sp>
      <p:sp>
        <p:nvSpPr>
          <p:cNvPr id="26" name="Google Shape;2014;p58">
            <a:extLst>
              <a:ext uri="{FF2B5EF4-FFF2-40B4-BE49-F238E27FC236}">
                <a16:creationId xmlns:a16="http://schemas.microsoft.com/office/drawing/2014/main" id="{CB4F0B4E-03D4-1AE0-FFBD-F0D4ADA77848}"/>
              </a:ext>
            </a:extLst>
          </p:cNvPr>
          <p:cNvSpPr/>
          <p:nvPr/>
        </p:nvSpPr>
        <p:spPr>
          <a:xfrm>
            <a:off x="458418" y="217904"/>
            <a:ext cx="891793" cy="854623"/>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963;p77">
            <a:extLst>
              <a:ext uri="{FF2B5EF4-FFF2-40B4-BE49-F238E27FC236}">
                <a16:creationId xmlns:a16="http://schemas.microsoft.com/office/drawing/2014/main" id="{75FB665C-D882-4795-23D3-6F028D931C3D}"/>
              </a:ext>
            </a:extLst>
          </p:cNvPr>
          <p:cNvGrpSpPr/>
          <p:nvPr/>
        </p:nvGrpSpPr>
        <p:grpSpPr>
          <a:xfrm>
            <a:off x="570694" y="284546"/>
            <a:ext cx="648506" cy="733185"/>
            <a:chOff x="2499700" y="1135950"/>
            <a:chExt cx="732402" cy="777990"/>
          </a:xfrm>
        </p:grpSpPr>
        <p:grpSp>
          <p:nvGrpSpPr>
            <p:cNvPr id="28" name="Google Shape;9964;p77">
              <a:extLst>
                <a:ext uri="{FF2B5EF4-FFF2-40B4-BE49-F238E27FC236}">
                  <a16:creationId xmlns:a16="http://schemas.microsoft.com/office/drawing/2014/main" id="{BF8D63FB-0E00-E55D-70E7-EBE4B932C9BB}"/>
                </a:ext>
              </a:extLst>
            </p:cNvPr>
            <p:cNvGrpSpPr/>
            <p:nvPr/>
          </p:nvGrpSpPr>
          <p:grpSpPr>
            <a:xfrm>
              <a:off x="2499700" y="1135950"/>
              <a:ext cx="732402" cy="694705"/>
              <a:chOff x="2499700" y="1135950"/>
              <a:chExt cx="732402" cy="694705"/>
            </a:xfrm>
          </p:grpSpPr>
          <p:sp>
            <p:nvSpPr>
              <p:cNvPr id="35" name="Google Shape;9965;p77">
                <a:extLst>
                  <a:ext uri="{FF2B5EF4-FFF2-40B4-BE49-F238E27FC236}">
                    <a16:creationId xmlns:a16="http://schemas.microsoft.com/office/drawing/2014/main" id="{671621C6-F672-DC0E-3165-50AA50D8B469}"/>
                  </a:ext>
                </a:extLst>
              </p:cNvPr>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66;p77">
                <a:extLst>
                  <a:ext uri="{FF2B5EF4-FFF2-40B4-BE49-F238E27FC236}">
                    <a16:creationId xmlns:a16="http://schemas.microsoft.com/office/drawing/2014/main" id="{22D41449-9615-D0AA-FC21-891794B673D4}"/>
                  </a:ext>
                </a:extLst>
              </p:cNvPr>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67;p77">
                <a:extLst>
                  <a:ext uri="{FF2B5EF4-FFF2-40B4-BE49-F238E27FC236}">
                    <a16:creationId xmlns:a16="http://schemas.microsoft.com/office/drawing/2014/main" id="{D2E6D6E5-6444-6C74-87CC-BBEB9F02D47E}"/>
                  </a:ext>
                </a:extLst>
              </p:cNvPr>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68;p77">
                <a:extLst>
                  <a:ext uri="{FF2B5EF4-FFF2-40B4-BE49-F238E27FC236}">
                    <a16:creationId xmlns:a16="http://schemas.microsoft.com/office/drawing/2014/main" id="{233EC3D9-1759-F975-6D77-B40E268D232A}"/>
                  </a:ext>
                </a:extLst>
              </p:cNvPr>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69;p77">
                <a:extLst>
                  <a:ext uri="{FF2B5EF4-FFF2-40B4-BE49-F238E27FC236}">
                    <a16:creationId xmlns:a16="http://schemas.microsoft.com/office/drawing/2014/main" id="{84089282-AA84-4167-F807-0FA371BF8889}"/>
                  </a:ext>
                </a:extLst>
              </p:cNvPr>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70;p77">
                <a:extLst>
                  <a:ext uri="{FF2B5EF4-FFF2-40B4-BE49-F238E27FC236}">
                    <a16:creationId xmlns:a16="http://schemas.microsoft.com/office/drawing/2014/main" id="{72D12121-732F-CA9A-2B1D-09E760FA5C2B}"/>
                  </a:ext>
                </a:extLst>
              </p:cNvPr>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71;p77">
                <a:extLst>
                  <a:ext uri="{FF2B5EF4-FFF2-40B4-BE49-F238E27FC236}">
                    <a16:creationId xmlns:a16="http://schemas.microsoft.com/office/drawing/2014/main" id="{5D1BF1E6-0B80-07F1-486D-A62809E91B1E}"/>
                  </a:ext>
                </a:extLst>
              </p:cNvPr>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72;p77">
                <a:extLst>
                  <a:ext uri="{FF2B5EF4-FFF2-40B4-BE49-F238E27FC236}">
                    <a16:creationId xmlns:a16="http://schemas.microsoft.com/office/drawing/2014/main" id="{685AD6D8-8F43-FE72-30AD-F9F097C4A113}"/>
                  </a:ext>
                </a:extLst>
              </p:cNvPr>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73;p77">
                <a:extLst>
                  <a:ext uri="{FF2B5EF4-FFF2-40B4-BE49-F238E27FC236}">
                    <a16:creationId xmlns:a16="http://schemas.microsoft.com/office/drawing/2014/main" id="{6FA53E18-3A0B-2CED-45BF-A120727AAF00}"/>
                  </a:ext>
                </a:extLst>
              </p:cNvPr>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74;p77">
                <a:extLst>
                  <a:ext uri="{FF2B5EF4-FFF2-40B4-BE49-F238E27FC236}">
                    <a16:creationId xmlns:a16="http://schemas.microsoft.com/office/drawing/2014/main" id="{3BA471AF-77B7-4E21-1BC5-AF30CE42FE9F}"/>
                  </a:ext>
                </a:extLst>
              </p:cNvPr>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75;p77">
                <a:extLst>
                  <a:ext uri="{FF2B5EF4-FFF2-40B4-BE49-F238E27FC236}">
                    <a16:creationId xmlns:a16="http://schemas.microsoft.com/office/drawing/2014/main" id="{09419ECD-7A42-E22D-B254-D6AC5C449582}"/>
                  </a:ext>
                </a:extLst>
              </p:cNvPr>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76;p77">
                <a:extLst>
                  <a:ext uri="{FF2B5EF4-FFF2-40B4-BE49-F238E27FC236}">
                    <a16:creationId xmlns:a16="http://schemas.microsoft.com/office/drawing/2014/main" id="{BE3B776D-3FA4-DD42-616C-EF7E573D1625}"/>
                  </a:ext>
                </a:extLst>
              </p:cNvPr>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77;p77">
                <a:extLst>
                  <a:ext uri="{FF2B5EF4-FFF2-40B4-BE49-F238E27FC236}">
                    <a16:creationId xmlns:a16="http://schemas.microsoft.com/office/drawing/2014/main" id="{A4224C95-F2E0-D216-EB6F-8217115D0B50}"/>
                  </a:ext>
                </a:extLst>
              </p:cNvPr>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78;p77">
                <a:extLst>
                  <a:ext uri="{FF2B5EF4-FFF2-40B4-BE49-F238E27FC236}">
                    <a16:creationId xmlns:a16="http://schemas.microsoft.com/office/drawing/2014/main" id="{E8DCA897-2DDB-E28F-81A6-EF1BEAD928E5}"/>
                  </a:ext>
                </a:extLst>
              </p:cNvPr>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79;p77">
                <a:extLst>
                  <a:ext uri="{FF2B5EF4-FFF2-40B4-BE49-F238E27FC236}">
                    <a16:creationId xmlns:a16="http://schemas.microsoft.com/office/drawing/2014/main" id="{917D9C81-FCCD-FC61-83CC-325F01875AD9}"/>
                  </a:ext>
                </a:extLst>
              </p:cNvPr>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80;p77">
                <a:extLst>
                  <a:ext uri="{FF2B5EF4-FFF2-40B4-BE49-F238E27FC236}">
                    <a16:creationId xmlns:a16="http://schemas.microsoft.com/office/drawing/2014/main" id="{443ED186-26B1-58C6-FFFB-D4102ED5BE58}"/>
                  </a:ext>
                </a:extLst>
              </p:cNvPr>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81;p77">
                <a:extLst>
                  <a:ext uri="{FF2B5EF4-FFF2-40B4-BE49-F238E27FC236}">
                    <a16:creationId xmlns:a16="http://schemas.microsoft.com/office/drawing/2014/main" id="{B878EEF0-304B-1936-319D-045CBC77BA48}"/>
                  </a:ext>
                </a:extLst>
              </p:cNvPr>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82;p77">
                <a:extLst>
                  <a:ext uri="{FF2B5EF4-FFF2-40B4-BE49-F238E27FC236}">
                    <a16:creationId xmlns:a16="http://schemas.microsoft.com/office/drawing/2014/main" id="{1DA6571A-40CD-E02F-49FD-8C5DEDF960AF}"/>
                  </a:ext>
                </a:extLst>
              </p:cNvPr>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83;p77">
                <a:extLst>
                  <a:ext uri="{FF2B5EF4-FFF2-40B4-BE49-F238E27FC236}">
                    <a16:creationId xmlns:a16="http://schemas.microsoft.com/office/drawing/2014/main" id="{5565C5B8-69FF-92B7-77C6-E43AC971D44C}"/>
                  </a:ext>
                </a:extLst>
              </p:cNvPr>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84;p77">
                <a:extLst>
                  <a:ext uri="{FF2B5EF4-FFF2-40B4-BE49-F238E27FC236}">
                    <a16:creationId xmlns:a16="http://schemas.microsoft.com/office/drawing/2014/main" id="{16431368-DDF9-412C-0E7E-37E05A0B1B4D}"/>
                  </a:ext>
                </a:extLst>
              </p:cNvPr>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85;p77">
                <a:extLst>
                  <a:ext uri="{FF2B5EF4-FFF2-40B4-BE49-F238E27FC236}">
                    <a16:creationId xmlns:a16="http://schemas.microsoft.com/office/drawing/2014/main" id="{0FAE74AF-16B0-C222-6F4E-1874F3B7DEFE}"/>
                  </a:ext>
                </a:extLst>
              </p:cNvPr>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86;p77">
                <a:extLst>
                  <a:ext uri="{FF2B5EF4-FFF2-40B4-BE49-F238E27FC236}">
                    <a16:creationId xmlns:a16="http://schemas.microsoft.com/office/drawing/2014/main" id="{F41B52A8-0A83-7D8B-38C1-626580D3765E}"/>
                  </a:ext>
                </a:extLst>
              </p:cNvPr>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87;p77">
                <a:extLst>
                  <a:ext uri="{FF2B5EF4-FFF2-40B4-BE49-F238E27FC236}">
                    <a16:creationId xmlns:a16="http://schemas.microsoft.com/office/drawing/2014/main" id="{FCB0E909-22DC-46EE-BC69-BB179135F1DE}"/>
                  </a:ext>
                </a:extLst>
              </p:cNvPr>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88;p77">
                <a:extLst>
                  <a:ext uri="{FF2B5EF4-FFF2-40B4-BE49-F238E27FC236}">
                    <a16:creationId xmlns:a16="http://schemas.microsoft.com/office/drawing/2014/main" id="{F783425E-9C1D-02B0-2BA4-A5DA31B3E4FF}"/>
                  </a:ext>
                </a:extLst>
              </p:cNvPr>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89;p77">
                <a:extLst>
                  <a:ext uri="{FF2B5EF4-FFF2-40B4-BE49-F238E27FC236}">
                    <a16:creationId xmlns:a16="http://schemas.microsoft.com/office/drawing/2014/main" id="{24A05618-A74F-3D46-621F-F995CED75C94}"/>
                  </a:ext>
                </a:extLst>
              </p:cNvPr>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90;p77">
                <a:extLst>
                  <a:ext uri="{FF2B5EF4-FFF2-40B4-BE49-F238E27FC236}">
                    <a16:creationId xmlns:a16="http://schemas.microsoft.com/office/drawing/2014/main" id="{918ECD25-A738-C3B8-C615-438273DB6F12}"/>
                  </a:ext>
                </a:extLst>
              </p:cNvPr>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91;p77">
                <a:extLst>
                  <a:ext uri="{FF2B5EF4-FFF2-40B4-BE49-F238E27FC236}">
                    <a16:creationId xmlns:a16="http://schemas.microsoft.com/office/drawing/2014/main" id="{A499B755-9B14-D74E-5262-B074A8F51DF4}"/>
                  </a:ext>
                </a:extLst>
              </p:cNvPr>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chemeClr val="tx1"/>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9992;p77">
              <a:extLst>
                <a:ext uri="{FF2B5EF4-FFF2-40B4-BE49-F238E27FC236}">
                  <a16:creationId xmlns:a16="http://schemas.microsoft.com/office/drawing/2014/main" id="{60F5FF6D-31ED-1C26-A8A1-B1CE407ACC89}"/>
                </a:ext>
              </a:extLst>
            </p:cNvPr>
            <p:cNvGrpSpPr/>
            <p:nvPr/>
          </p:nvGrpSpPr>
          <p:grpSpPr>
            <a:xfrm>
              <a:off x="2517909" y="1188726"/>
              <a:ext cx="702702" cy="725214"/>
              <a:chOff x="2517909" y="1188726"/>
              <a:chExt cx="702702" cy="725214"/>
            </a:xfrm>
          </p:grpSpPr>
          <p:sp>
            <p:nvSpPr>
              <p:cNvPr id="30" name="Google Shape;9993;p77">
                <a:extLst>
                  <a:ext uri="{FF2B5EF4-FFF2-40B4-BE49-F238E27FC236}">
                    <a16:creationId xmlns:a16="http://schemas.microsoft.com/office/drawing/2014/main" id="{05BAE8FC-9193-98C1-F53B-32574EA7A907}"/>
                  </a:ext>
                </a:extLst>
              </p:cNvPr>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94;p77">
                <a:extLst>
                  <a:ext uri="{FF2B5EF4-FFF2-40B4-BE49-F238E27FC236}">
                    <a16:creationId xmlns:a16="http://schemas.microsoft.com/office/drawing/2014/main" id="{8A6BAED8-0492-96CE-703D-F63F6F519516}"/>
                  </a:ext>
                </a:extLst>
              </p:cNvPr>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95;p77">
                <a:extLst>
                  <a:ext uri="{FF2B5EF4-FFF2-40B4-BE49-F238E27FC236}">
                    <a16:creationId xmlns:a16="http://schemas.microsoft.com/office/drawing/2014/main" id="{1E2C5D74-B954-50A5-00D4-019652310533}"/>
                  </a:ext>
                </a:extLst>
              </p:cNvPr>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96;p77">
                <a:extLst>
                  <a:ext uri="{FF2B5EF4-FFF2-40B4-BE49-F238E27FC236}">
                    <a16:creationId xmlns:a16="http://schemas.microsoft.com/office/drawing/2014/main" id="{99352881-B503-FDD6-2AF4-5CAB40A127A7}"/>
                  </a:ext>
                </a:extLst>
              </p:cNvPr>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97;p77">
                <a:extLst>
                  <a:ext uri="{FF2B5EF4-FFF2-40B4-BE49-F238E27FC236}">
                    <a16:creationId xmlns:a16="http://schemas.microsoft.com/office/drawing/2014/main" id="{BA9A4DAB-4D84-13E6-0D8A-9354F9EC6986}"/>
                  </a:ext>
                </a:extLst>
              </p:cNvPr>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TextBox 61">
            <a:extLst>
              <a:ext uri="{FF2B5EF4-FFF2-40B4-BE49-F238E27FC236}">
                <a16:creationId xmlns:a16="http://schemas.microsoft.com/office/drawing/2014/main" id="{61AA5908-A032-F8AF-5A71-A7C90CDAB2D6}"/>
              </a:ext>
            </a:extLst>
          </p:cNvPr>
          <p:cNvSpPr txBox="1"/>
          <p:nvPr/>
        </p:nvSpPr>
        <p:spPr>
          <a:xfrm>
            <a:off x="675735" y="2857500"/>
            <a:ext cx="8315865" cy="553998"/>
          </a:xfrm>
          <a:prstGeom prst="rect">
            <a:avLst/>
          </a:prstGeom>
          <a:noFill/>
        </p:spPr>
        <p:txBody>
          <a:bodyPr wrap="square">
            <a:spAutoFit/>
          </a:bodyPr>
          <a:lstStyle/>
          <a:p>
            <a:pPr marL="441325" indent="-285750">
              <a:buClr>
                <a:srgbClr val="FFFF00"/>
              </a:buClr>
              <a:buSzPct val="100000"/>
              <a:buFont typeface="Wingdings" panose="05000000000000000000" pitchFamily="2" charset="2"/>
              <a:buChar char="q"/>
            </a:pPr>
            <a:r>
              <a:rPr lang="en-US" sz="3000" b="0" cap="none" spc="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Final Model SARIMA – Actual vs Forecast plot</a:t>
            </a:r>
            <a:endParaRPr lang="en-US" sz="3000" b="1" cap="none" spc="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Freeform 3"/>
          <p:cNvSpPr/>
          <p:nvPr/>
        </p:nvSpPr>
        <p:spPr>
          <a:xfrm>
            <a:off x="17585" y="14655"/>
            <a:ext cx="18288000" cy="10286999"/>
          </a:xfrm>
          <a:custGeom>
            <a:avLst/>
            <a:gdLst/>
            <a:ahLst/>
            <a:cxnLst/>
            <a:rect l="l" t="t" r="r" b="b"/>
            <a:pathLst>
              <a:path w="18288000" h="3608707">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t="-184715"/>
            </a:stretch>
          </a:blipFill>
        </p:spPr>
        <p:txBody>
          <a:bodyPr/>
          <a:lstStyle/>
          <a:p>
            <a:endParaRPr lang="en-IN" dirty="0"/>
          </a:p>
        </p:txBody>
      </p:sp>
      <p:sp>
        <p:nvSpPr>
          <p:cNvPr id="21" name="Content Placeholder 2">
            <a:extLst>
              <a:ext uri="{FF2B5EF4-FFF2-40B4-BE49-F238E27FC236}">
                <a16:creationId xmlns:a16="http://schemas.microsoft.com/office/drawing/2014/main" id="{D9A9809E-A2E6-211F-C0BA-B7D90092BF01}"/>
              </a:ext>
            </a:extLst>
          </p:cNvPr>
          <p:cNvSpPr txBox="1">
            <a:spLocks/>
          </p:cNvSpPr>
          <p:nvPr/>
        </p:nvSpPr>
        <p:spPr>
          <a:xfrm>
            <a:off x="699668" y="1617281"/>
            <a:ext cx="16877492" cy="777798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4400" u="sng" dirty="0">
                <a:solidFill>
                  <a:schemeClr val="bg1"/>
                </a:solidFill>
                <a:latin typeface="Oswald SemiBold" panose="00000700000000000000" pitchFamily="2" charset="0"/>
              </a:rPr>
              <a:t>Enhanced Forecast Accuracy</a:t>
            </a:r>
            <a:r>
              <a:rPr lang="en-US" sz="4400" dirty="0">
                <a:solidFill>
                  <a:schemeClr val="bg1"/>
                </a:solidFill>
                <a:latin typeface="Oswald SemiBold" panose="00000700000000000000" pitchFamily="2" charset="0"/>
              </a:rPr>
              <a:t>: Utilizes 12-month seasonality, capturing yearly trends and improving </a:t>
            </a:r>
            <a:r>
              <a:rPr lang="en-US" sz="4400" u="sng" dirty="0">
                <a:solidFill>
                  <a:schemeClr val="bg1"/>
                </a:solidFill>
                <a:latin typeface="Oswald SemiBold" panose="00000700000000000000" pitchFamily="2" charset="0"/>
              </a:rPr>
              <a:t>prediction precision</a:t>
            </a:r>
            <a:r>
              <a:rPr lang="en-US" sz="4400" dirty="0">
                <a:solidFill>
                  <a:schemeClr val="bg1"/>
                </a:solidFill>
                <a:latin typeface="Oswald SemiBold" panose="00000700000000000000" pitchFamily="2" charset="0"/>
              </a:rPr>
              <a:t>.</a:t>
            </a:r>
          </a:p>
          <a:p>
            <a:pPr algn="just">
              <a:lnSpc>
                <a:spcPct val="150000"/>
              </a:lnSpc>
            </a:pPr>
            <a:r>
              <a:rPr lang="en-US" sz="4400" b="1" u="sng" dirty="0">
                <a:solidFill>
                  <a:schemeClr val="bg1"/>
                </a:solidFill>
                <a:latin typeface="Oswald SemiBold" panose="00000700000000000000" pitchFamily="2" charset="0"/>
              </a:rPr>
              <a:t>Robust Forecasting</a:t>
            </a:r>
            <a:r>
              <a:rPr lang="en-US" sz="4400" b="1" dirty="0">
                <a:solidFill>
                  <a:schemeClr val="bg1"/>
                </a:solidFill>
                <a:latin typeface="Oswald SemiBold" panose="00000700000000000000" pitchFamily="2" charset="0"/>
              </a:rPr>
              <a:t>: Provides </a:t>
            </a:r>
            <a:r>
              <a:rPr lang="en-US" sz="4400" b="1" u="sng" dirty="0">
                <a:solidFill>
                  <a:schemeClr val="bg1"/>
                </a:solidFill>
                <a:latin typeface="Oswald SemiBold" panose="00000700000000000000" pitchFamily="2" charset="0"/>
              </a:rPr>
              <a:t>reliable forecasts</a:t>
            </a:r>
            <a:r>
              <a:rPr lang="en-US" sz="4400" b="1" dirty="0">
                <a:solidFill>
                  <a:schemeClr val="bg1"/>
                </a:solidFill>
                <a:latin typeface="Oswald SemiBold" panose="00000700000000000000" pitchFamily="2" charset="0"/>
              </a:rPr>
              <a:t> even with previously unseen data, thanks to its ability to generalize from the trained patterns.</a:t>
            </a:r>
          </a:p>
          <a:p>
            <a:pPr algn="just">
              <a:lnSpc>
                <a:spcPct val="150000"/>
              </a:lnSpc>
            </a:pPr>
            <a:r>
              <a:rPr lang="en-US" sz="4400" b="1" u="sng" dirty="0">
                <a:solidFill>
                  <a:schemeClr val="bg1"/>
                </a:solidFill>
                <a:latin typeface="Oswald SemiBold" panose="00000700000000000000" pitchFamily="2" charset="0"/>
              </a:rPr>
              <a:t>Scalability</a:t>
            </a:r>
            <a:r>
              <a:rPr lang="en-US" sz="4400" b="1" dirty="0">
                <a:solidFill>
                  <a:schemeClr val="bg1"/>
                </a:solidFill>
                <a:latin typeface="Oswald SemiBold" panose="00000700000000000000" pitchFamily="2" charset="0"/>
              </a:rPr>
              <a:t>: Can be scaled to </a:t>
            </a:r>
            <a:r>
              <a:rPr lang="en-US" sz="4400" b="1" u="sng" dirty="0">
                <a:solidFill>
                  <a:schemeClr val="bg1"/>
                </a:solidFill>
                <a:latin typeface="Oswald SemiBold" panose="00000700000000000000" pitchFamily="2" charset="0"/>
              </a:rPr>
              <a:t>handle larger datasets </a:t>
            </a:r>
            <a:r>
              <a:rPr lang="en-US" sz="4400" b="1" dirty="0">
                <a:solidFill>
                  <a:schemeClr val="bg1"/>
                </a:solidFill>
                <a:latin typeface="Oswald SemiBold" panose="00000700000000000000" pitchFamily="2" charset="0"/>
              </a:rPr>
              <a:t>and more complex feature sets without loss of performance.</a:t>
            </a:r>
          </a:p>
          <a:p>
            <a:pPr algn="just">
              <a:lnSpc>
                <a:spcPct val="150000"/>
              </a:lnSpc>
            </a:pPr>
            <a:r>
              <a:rPr lang="en-US" sz="4400" b="1" u="sng" dirty="0">
                <a:solidFill>
                  <a:schemeClr val="bg1"/>
                </a:solidFill>
                <a:latin typeface="Oswald SemiBold" panose="00000700000000000000" pitchFamily="2" charset="0"/>
              </a:rPr>
              <a:t>Multivariate Analysis</a:t>
            </a:r>
            <a:r>
              <a:rPr lang="en-US" sz="4400" b="1" dirty="0">
                <a:solidFill>
                  <a:schemeClr val="bg1"/>
                </a:solidFill>
                <a:latin typeface="Oswald SemiBold" panose="00000700000000000000" pitchFamily="2" charset="0"/>
              </a:rPr>
              <a:t>: Supports </a:t>
            </a:r>
            <a:r>
              <a:rPr lang="en-US" sz="4400" b="1" u="sng" dirty="0">
                <a:solidFill>
                  <a:schemeClr val="bg1"/>
                </a:solidFill>
                <a:latin typeface="Oswald SemiBold" panose="00000700000000000000" pitchFamily="2" charset="0"/>
              </a:rPr>
              <a:t>the inclusion of multiple exogenous variables </a:t>
            </a:r>
            <a:r>
              <a:rPr lang="en-US" sz="4400" b="1" dirty="0">
                <a:solidFill>
                  <a:schemeClr val="bg1"/>
                </a:solidFill>
                <a:latin typeface="Oswald SemiBold" panose="00000700000000000000" pitchFamily="2" charset="0"/>
              </a:rPr>
              <a:t>(e.g., Clicks, Impressions) to </a:t>
            </a:r>
            <a:r>
              <a:rPr lang="en-US" sz="4400" b="1" u="sng" dirty="0">
                <a:solidFill>
                  <a:schemeClr val="bg1"/>
                </a:solidFill>
                <a:latin typeface="Oswald SemiBold" panose="00000700000000000000" pitchFamily="2" charset="0"/>
              </a:rPr>
              <a:t>refine predictions and insights</a:t>
            </a:r>
            <a:r>
              <a:rPr lang="en-US" sz="4400" b="1" dirty="0">
                <a:solidFill>
                  <a:schemeClr val="bg1"/>
                </a:solidFill>
                <a:latin typeface="Oswald SemiBold" panose="00000700000000000000" pitchFamily="2" charset="0"/>
              </a:rPr>
              <a:t>.</a:t>
            </a:r>
          </a:p>
        </p:txBody>
      </p:sp>
      <p:sp>
        <p:nvSpPr>
          <p:cNvPr id="25" name="Google Shape;194;p41">
            <a:extLst>
              <a:ext uri="{FF2B5EF4-FFF2-40B4-BE49-F238E27FC236}">
                <a16:creationId xmlns:a16="http://schemas.microsoft.com/office/drawing/2014/main" id="{49BD1B03-DC82-21BA-1EE2-0101F3D9C6F6}"/>
              </a:ext>
            </a:extLst>
          </p:cNvPr>
          <p:cNvSpPr txBox="1">
            <a:spLocks/>
          </p:cNvSpPr>
          <p:nvPr/>
        </p:nvSpPr>
        <p:spPr>
          <a:xfrm>
            <a:off x="832210" y="297259"/>
            <a:ext cx="7670722" cy="87465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b="1" dirty="0">
                <a:solidFill>
                  <a:schemeClr val="accent6"/>
                </a:solidFill>
                <a:latin typeface="Oswald SemiBold" panose="00000700000000000000" pitchFamily="2" charset="0"/>
              </a:rPr>
              <a:t>Impact of the Model</a:t>
            </a:r>
            <a:endParaRPr lang="en-US" sz="5400" dirty="0">
              <a:solidFill>
                <a:schemeClr val="accent6"/>
              </a:solidFill>
              <a:latin typeface="Oswald SemiBold" panose="00000700000000000000" pitchFamily="2" charset="0"/>
            </a:endParaRPr>
          </a:p>
        </p:txBody>
      </p:sp>
      <p:sp>
        <p:nvSpPr>
          <p:cNvPr id="26" name="Google Shape;2014;p58">
            <a:extLst>
              <a:ext uri="{FF2B5EF4-FFF2-40B4-BE49-F238E27FC236}">
                <a16:creationId xmlns:a16="http://schemas.microsoft.com/office/drawing/2014/main" id="{CB4F0B4E-03D4-1AE0-FFBD-F0D4ADA77848}"/>
              </a:ext>
            </a:extLst>
          </p:cNvPr>
          <p:cNvSpPr/>
          <p:nvPr/>
        </p:nvSpPr>
        <p:spPr>
          <a:xfrm>
            <a:off x="458418" y="217904"/>
            <a:ext cx="891793" cy="854623"/>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963;p77">
            <a:extLst>
              <a:ext uri="{FF2B5EF4-FFF2-40B4-BE49-F238E27FC236}">
                <a16:creationId xmlns:a16="http://schemas.microsoft.com/office/drawing/2014/main" id="{75FB665C-D882-4795-23D3-6F028D931C3D}"/>
              </a:ext>
            </a:extLst>
          </p:cNvPr>
          <p:cNvGrpSpPr/>
          <p:nvPr/>
        </p:nvGrpSpPr>
        <p:grpSpPr>
          <a:xfrm>
            <a:off x="570694" y="284546"/>
            <a:ext cx="648506" cy="733185"/>
            <a:chOff x="2499700" y="1135950"/>
            <a:chExt cx="732402" cy="777990"/>
          </a:xfrm>
        </p:grpSpPr>
        <p:grpSp>
          <p:nvGrpSpPr>
            <p:cNvPr id="28" name="Google Shape;9964;p77">
              <a:extLst>
                <a:ext uri="{FF2B5EF4-FFF2-40B4-BE49-F238E27FC236}">
                  <a16:creationId xmlns:a16="http://schemas.microsoft.com/office/drawing/2014/main" id="{BF8D63FB-0E00-E55D-70E7-EBE4B932C9BB}"/>
                </a:ext>
              </a:extLst>
            </p:cNvPr>
            <p:cNvGrpSpPr/>
            <p:nvPr/>
          </p:nvGrpSpPr>
          <p:grpSpPr>
            <a:xfrm>
              <a:off x="2499700" y="1135950"/>
              <a:ext cx="732402" cy="694705"/>
              <a:chOff x="2499700" y="1135950"/>
              <a:chExt cx="732402" cy="694705"/>
            </a:xfrm>
          </p:grpSpPr>
          <p:sp>
            <p:nvSpPr>
              <p:cNvPr id="35" name="Google Shape;9965;p77">
                <a:extLst>
                  <a:ext uri="{FF2B5EF4-FFF2-40B4-BE49-F238E27FC236}">
                    <a16:creationId xmlns:a16="http://schemas.microsoft.com/office/drawing/2014/main" id="{671621C6-F672-DC0E-3165-50AA50D8B469}"/>
                  </a:ext>
                </a:extLst>
              </p:cNvPr>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66;p77">
                <a:extLst>
                  <a:ext uri="{FF2B5EF4-FFF2-40B4-BE49-F238E27FC236}">
                    <a16:creationId xmlns:a16="http://schemas.microsoft.com/office/drawing/2014/main" id="{22D41449-9615-D0AA-FC21-891794B673D4}"/>
                  </a:ext>
                </a:extLst>
              </p:cNvPr>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67;p77">
                <a:extLst>
                  <a:ext uri="{FF2B5EF4-FFF2-40B4-BE49-F238E27FC236}">
                    <a16:creationId xmlns:a16="http://schemas.microsoft.com/office/drawing/2014/main" id="{D2E6D6E5-6444-6C74-87CC-BBEB9F02D47E}"/>
                  </a:ext>
                </a:extLst>
              </p:cNvPr>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68;p77">
                <a:extLst>
                  <a:ext uri="{FF2B5EF4-FFF2-40B4-BE49-F238E27FC236}">
                    <a16:creationId xmlns:a16="http://schemas.microsoft.com/office/drawing/2014/main" id="{233EC3D9-1759-F975-6D77-B40E268D232A}"/>
                  </a:ext>
                </a:extLst>
              </p:cNvPr>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69;p77">
                <a:extLst>
                  <a:ext uri="{FF2B5EF4-FFF2-40B4-BE49-F238E27FC236}">
                    <a16:creationId xmlns:a16="http://schemas.microsoft.com/office/drawing/2014/main" id="{84089282-AA84-4167-F807-0FA371BF8889}"/>
                  </a:ext>
                </a:extLst>
              </p:cNvPr>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70;p77">
                <a:extLst>
                  <a:ext uri="{FF2B5EF4-FFF2-40B4-BE49-F238E27FC236}">
                    <a16:creationId xmlns:a16="http://schemas.microsoft.com/office/drawing/2014/main" id="{72D12121-732F-CA9A-2B1D-09E760FA5C2B}"/>
                  </a:ext>
                </a:extLst>
              </p:cNvPr>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71;p77">
                <a:extLst>
                  <a:ext uri="{FF2B5EF4-FFF2-40B4-BE49-F238E27FC236}">
                    <a16:creationId xmlns:a16="http://schemas.microsoft.com/office/drawing/2014/main" id="{5D1BF1E6-0B80-07F1-486D-A62809E91B1E}"/>
                  </a:ext>
                </a:extLst>
              </p:cNvPr>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72;p77">
                <a:extLst>
                  <a:ext uri="{FF2B5EF4-FFF2-40B4-BE49-F238E27FC236}">
                    <a16:creationId xmlns:a16="http://schemas.microsoft.com/office/drawing/2014/main" id="{685AD6D8-8F43-FE72-30AD-F9F097C4A113}"/>
                  </a:ext>
                </a:extLst>
              </p:cNvPr>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73;p77">
                <a:extLst>
                  <a:ext uri="{FF2B5EF4-FFF2-40B4-BE49-F238E27FC236}">
                    <a16:creationId xmlns:a16="http://schemas.microsoft.com/office/drawing/2014/main" id="{6FA53E18-3A0B-2CED-45BF-A120727AAF00}"/>
                  </a:ext>
                </a:extLst>
              </p:cNvPr>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74;p77">
                <a:extLst>
                  <a:ext uri="{FF2B5EF4-FFF2-40B4-BE49-F238E27FC236}">
                    <a16:creationId xmlns:a16="http://schemas.microsoft.com/office/drawing/2014/main" id="{3BA471AF-77B7-4E21-1BC5-AF30CE42FE9F}"/>
                  </a:ext>
                </a:extLst>
              </p:cNvPr>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75;p77">
                <a:extLst>
                  <a:ext uri="{FF2B5EF4-FFF2-40B4-BE49-F238E27FC236}">
                    <a16:creationId xmlns:a16="http://schemas.microsoft.com/office/drawing/2014/main" id="{09419ECD-7A42-E22D-B254-D6AC5C449582}"/>
                  </a:ext>
                </a:extLst>
              </p:cNvPr>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76;p77">
                <a:extLst>
                  <a:ext uri="{FF2B5EF4-FFF2-40B4-BE49-F238E27FC236}">
                    <a16:creationId xmlns:a16="http://schemas.microsoft.com/office/drawing/2014/main" id="{BE3B776D-3FA4-DD42-616C-EF7E573D1625}"/>
                  </a:ext>
                </a:extLst>
              </p:cNvPr>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77;p77">
                <a:extLst>
                  <a:ext uri="{FF2B5EF4-FFF2-40B4-BE49-F238E27FC236}">
                    <a16:creationId xmlns:a16="http://schemas.microsoft.com/office/drawing/2014/main" id="{A4224C95-F2E0-D216-EB6F-8217115D0B50}"/>
                  </a:ext>
                </a:extLst>
              </p:cNvPr>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78;p77">
                <a:extLst>
                  <a:ext uri="{FF2B5EF4-FFF2-40B4-BE49-F238E27FC236}">
                    <a16:creationId xmlns:a16="http://schemas.microsoft.com/office/drawing/2014/main" id="{E8DCA897-2DDB-E28F-81A6-EF1BEAD928E5}"/>
                  </a:ext>
                </a:extLst>
              </p:cNvPr>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79;p77">
                <a:extLst>
                  <a:ext uri="{FF2B5EF4-FFF2-40B4-BE49-F238E27FC236}">
                    <a16:creationId xmlns:a16="http://schemas.microsoft.com/office/drawing/2014/main" id="{917D9C81-FCCD-FC61-83CC-325F01875AD9}"/>
                  </a:ext>
                </a:extLst>
              </p:cNvPr>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80;p77">
                <a:extLst>
                  <a:ext uri="{FF2B5EF4-FFF2-40B4-BE49-F238E27FC236}">
                    <a16:creationId xmlns:a16="http://schemas.microsoft.com/office/drawing/2014/main" id="{443ED186-26B1-58C6-FFFB-D4102ED5BE58}"/>
                  </a:ext>
                </a:extLst>
              </p:cNvPr>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81;p77">
                <a:extLst>
                  <a:ext uri="{FF2B5EF4-FFF2-40B4-BE49-F238E27FC236}">
                    <a16:creationId xmlns:a16="http://schemas.microsoft.com/office/drawing/2014/main" id="{B878EEF0-304B-1936-319D-045CBC77BA48}"/>
                  </a:ext>
                </a:extLst>
              </p:cNvPr>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82;p77">
                <a:extLst>
                  <a:ext uri="{FF2B5EF4-FFF2-40B4-BE49-F238E27FC236}">
                    <a16:creationId xmlns:a16="http://schemas.microsoft.com/office/drawing/2014/main" id="{1DA6571A-40CD-E02F-49FD-8C5DEDF960AF}"/>
                  </a:ext>
                </a:extLst>
              </p:cNvPr>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83;p77">
                <a:extLst>
                  <a:ext uri="{FF2B5EF4-FFF2-40B4-BE49-F238E27FC236}">
                    <a16:creationId xmlns:a16="http://schemas.microsoft.com/office/drawing/2014/main" id="{5565C5B8-69FF-92B7-77C6-E43AC971D44C}"/>
                  </a:ext>
                </a:extLst>
              </p:cNvPr>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984;p77">
                <a:extLst>
                  <a:ext uri="{FF2B5EF4-FFF2-40B4-BE49-F238E27FC236}">
                    <a16:creationId xmlns:a16="http://schemas.microsoft.com/office/drawing/2014/main" id="{16431368-DDF9-412C-0E7E-37E05A0B1B4D}"/>
                  </a:ext>
                </a:extLst>
              </p:cNvPr>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985;p77">
                <a:extLst>
                  <a:ext uri="{FF2B5EF4-FFF2-40B4-BE49-F238E27FC236}">
                    <a16:creationId xmlns:a16="http://schemas.microsoft.com/office/drawing/2014/main" id="{0FAE74AF-16B0-C222-6F4E-1874F3B7DEFE}"/>
                  </a:ext>
                </a:extLst>
              </p:cNvPr>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986;p77">
                <a:extLst>
                  <a:ext uri="{FF2B5EF4-FFF2-40B4-BE49-F238E27FC236}">
                    <a16:creationId xmlns:a16="http://schemas.microsoft.com/office/drawing/2014/main" id="{F41B52A8-0A83-7D8B-38C1-626580D3765E}"/>
                  </a:ext>
                </a:extLst>
              </p:cNvPr>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987;p77">
                <a:extLst>
                  <a:ext uri="{FF2B5EF4-FFF2-40B4-BE49-F238E27FC236}">
                    <a16:creationId xmlns:a16="http://schemas.microsoft.com/office/drawing/2014/main" id="{FCB0E909-22DC-46EE-BC69-BB179135F1DE}"/>
                  </a:ext>
                </a:extLst>
              </p:cNvPr>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988;p77">
                <a:extLst>
                  <a:ext uri="{FF2B5EF4-FFF2-40B4-BE49-F238E27FC236}">
                    <a16:creationId xmlns:a16="http://schemas.microsoft.com/office/drawing/2014/main" id="{F783425E-9C1D-02B0-2BA4-A5DA31B3E4FF}"/>
                  </a:ext>
                </a:extLst>
              </p:cNvPr>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989;p77">
                <a:extLst>
                  <a:ext uri="{FF2B5EF4-FFF2-40B4-BE49-F238E27FC236}">
                    <a16:creationId xmlns:a16="http://schemas.microsoft.com/office/drawing/2014/main" id="{24A05618-A74F-3D46-621F-F995CED75C94}"/>
                  </a:ext>
                </a:extLst>
              </p:cNvPr>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990;p77">
                <a:extLst>
                  <a:ext uri="{FF2B5EF4-FFF2-40B4-BE49-F238E27FC236}">
                    <a16:creationId xmlns:a16="http://schemas.microsoft.com/office/drawing/2014/main" id="{918ECD25-A738-C3B8-C615-438273DB6F12}"/>
                  </a:ext>
                </a:extLst>
              </p:cNvPr>
              <p:cNvSpPr/>
              <p:nvPr/>
            </p:nvSpPr>
            <p:spPr>
              <a:xfrm>
                <a:off x="2727622" y="1560523"/>
                <a:ext cx="4" cy="4"/>
              </a:xfrm>
              <a:custGeom>
                <a:avLst/>
                <a:gdLst/>
                <a:ahLst/>
                <a:cxnLst/>
                <a:rect l="l" t="t" r="r" b="b"/>
                <a:pathLst>
                  <a:path w="1" h="1" extrusionOk="0">
                    <a:moveTo>
                      <a:pt x="0" y="0"/>
                    </a:moveTo>
                    <a:close/>
                  </a:path>
                </a:pathLst>
              </a:custGeom>
              <a:solidFill>
                <a:srgbClr val="FFFFFF"/>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991;p77">
                <a:extLst>
                  <a:ext uri="{FF2B5EF4-FFF2-40B4-BE49-F238E27FC236}">
                    <a16:creationId xmlns:a16="http://schemas.microsoft.com/office/drawing/2014/main" id="{A499B755-9B14-D74E-5262-B074A8F51DF4}"/>
                  </a:ext>
                </a:extLst>
              </p:cNvPr>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9525" cap="flat" cmpd="sng">
                <a:solidFill>
                  <a:schemeClr val="tx1"/>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9992;p77">
              <a:extLst>
                <a:ext uri="{FF2B5EF4-FFF2-40B4-BE49-F238E27FC236}">
                  <a16:creationId xmlns:a16="http://schemas.microsoft.com/office/drawing/2014/main" id="{60F5FF6D-31ED-1C26-A8A1-B1CE407ACC89}"/>
                </a:ext>
              </a:extLst>
            </p:cNvPr>
            <p:cNvGrpSpPr/>
            <p:nvPr/>
          </p:nvGrpSpPr>
          <p:grpSpPr>
            <a:xfrm>
              <a:off x="2517909" y="1188726"/>
              <a:ext cx="702702" cy="725214"/>
              <a:chOff x="2517909" y="1188726"/>
              <a:chExt cx="702702" cy="725214"/>
            </a:xfrm>
          </p:grpSpPr>
          <p:sp>
            <p:nvSpPr>
              <p:cNvPr id="30" name="Google Shape;9993;p77">
                <a:extLst>
                  <a:ext uri="{FF2B5EF4-FFF2-40B4-BE49-F238E27FC236}">
                    <a16:creationId xmlns:a16="http://schemas.microsoft.com/office/drawing/2014/main" id="{05BAE8FC-9193-98C1-F53B-32574EA7A907}"/>
                  </a:ext>
                </a:extLst>
              </p:cNvPr>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94;p77">
                <a:extLst>
                  <a:ext uri="{FF2B5EF4-FFF2-40B4-BE49-F238E27FC236}">
                    <a16:creationId xmlns:a16="http://schemas.microsoft.com/office/drawing/2014/main" id="{8A6BAED8-0492-96CE-703D-F63F6F519516}"/>
                  </a:ext>
                </a:extLst>
              </p:cNvPr>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95;p77">
                <a:extLst>
                  <a:ext uri="{FF2B5EF4-FFF2-40B4-BE49-F238E27FC236}">
                    <a16:creationId xmlns:a16="http://schemas.microsoft.com/office/drawing/2014/main" id="{1E2C5D74-B954-50A5-00D4-019652310533}"/>
                  </a:ext>
                </a:extLst>
              </p:cNvPr>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96;p77">
                <a:extLst>
                  <a:ext uri="{FF2B5EF4-FFF2-40B4-BE49-F238E27FC236}">
                    <a16:creationId xmlns:a16="http://schemas.microsoft.com/office/drawing/2014/main" id="{99352881-B503-FDD6-2AF4-5CAB40A127A7}"/>
                  </a:ext>
                </a:extLst>
              </p:cNvPr>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97;p77">
                <a:extLst>
                  <a:ext uri="{FF2B5EF4-FFF2-40B4-BE49-F238E27FC236}">
                    <a16:creationId xmlns:a16="http://schemas.microsoft.com/office/drawing/2014/main" id="{BA9A4DAB-4D84-13E6-0D8A-9354F9EC6986}"/>
                  </a:ext>
                </a:extLst>
              </p:cNvPr>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31915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Freeform 2"/>
          <p:cNvSpPr/>
          <p:nvPr/>
        </p:nvSpPr>
        <p:spPr>
          <a:xfrm>
            <a:off x="-6507438" y="-2845897"/>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81100" y="4591667"/>
            <a:ext cx="7124700" cy="1166986"/>
          </a:xfrm>
          <a:prstGeom prst="rect">
            <a:avLst/>
          </a:prstGeom>
        </p:spPr>
        <p:txBody>
          <a:bodyPr wrap="square" lIns="0" tIns="0" rIns="0" bIns="0" rtlCol="0" anchor="t">
            <a:spAutoFit/>
          </a:bodyPr>
          <a:lstStyle/>
          <a:p>
            <a:pPr>
              <a:lnSpc>
                <a:spcPts val="9099"/>
              </a:lnSpc>
            </a:pPr>
            <a:r>
              <a:rPr lang="en-US" sz="9000" dirty="0">
                <a:solidFill>
                  <a:schemeClr val="accent6"/>
                </a:solidFill>
                <a:latin typeface="Oswald SemiBold" panose="00000700000000000000" pitchFamily="2" charset="0"/>
                <a:ea typeface="Klein Bold"/>
                <a:cs typeface="Klein Bold"/>
                <a:sym typeface="Klein Bold"/>
              </a:rPr>
              <a:t>Presented by -</a:t>
            </a:r>
          </a:p>
        </p:txBody>
      </p:sp>
      <p:sp>
        <p:nvSpPr>
          <p:cNvPr id="7" name="TextBox 7"/>
          <p:cNvSpPr txBox="1"/>
          <p:nvPr/>
        </p:nvSpPr>
        <p:spPr>
          <a:xfrm>
            <a:off x="10134600" y="952500"/>
            <a:ext cx="7620000" cy="9233297"/>
          </a:xfrm>
          <a:prstGeom prst="rect">
            <a:avLst/>
          </a:prstGeom>
        </p:spPr>
        <p:txBody>
          <a:bodyPr wrap="square" lIns="0" tIns="0" rIns="0" bIns="0" rtlCol="0" anchor="t">
            <a:spAutoFit/>
          </a:bodyPr>
          <a:lstStyle/>
          <a:p>
            <a:pPr marL="457200" lvl="0" indent="-457200" algn="l">
              <a:lnSpc>
                <a:spcPts val="3600"/>
              </a:lnSpc>
              <a:spcBef>
                <a:spcPct val="0"/>
              </a:spcBef>
              <a:buFont typeface="Wingdings" panose="05000000000000000000" pitchFamily="2" charset="2"/>
              <a:buChar char="q"/>
            </a:pPr>
            <a:r>
              <a:rPr lang="fi-FI" sz="3500" b="1" dirty="0">
                <a:solidFill>
                  <a:srgbClr val="2A2E3A"/>
                </a:solidFill>
                <a:latin typeface="Oswald" panose="00000500000000000000" pitchFamily="2" charset="0"/>
                <a:ea typeface="Klein Bold"/>
                <a:cs typeface="Klein Bold"/>
                <a:sym typeface="Klein Bold"/>
              </a:rPr>
              <a:t>Sandipan Rakshit  </a:t>
            </a:r>
            <a:r>
              <a:rPr lang="fi-FI" sz="3500" dirty="0">
                <a:solidFill>
                  <a:srgbClr val="2A2E3A"/>
                </a:solidFill>
                <a:latin typeface="Oswald" panose="00000500000000000000" pitchFamily="2" charset="0"/>
                <a:ea typeface="Klein Bold"/>
                <a:cs typeface="Klein Bold"/>
                <a:sym typeface="Klein Bold"/>
              </a:rPr>
              <a:t>duttabikram768@gmail.com</a:t>
            </a:r>
          </a:p>
          <a:p>
            <a:pPr marL="457200" lvl="0" indent="-457200" algn="l">
              <a:lnSpc>
                <a:spcPts val="3600"/>
              </a:lnSpc>
              <a:spcBef>
                <a:spcPct val="0"/>
              </a:spcBef>
              <a:buFont typeface="Wingdings" panose="05000000000000000000" pitchFamily="2" charset="2"/>
              <a:buChar char="q"/>
            </a:pPr>
            <a:endParaRPr lang="fi-FI"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en-US" sz="3500" b="1" dirty="0" err="1">
                <a:solidFill>
                  <a:srgbClr val="2A2E3A"/>
                </a:solidFill>
                <a:latin typeface="Oswald" panose="00000500000000000000" pitchFamily="2" charset="0"/>
                <a:ea typeface="Klein Bold"/>
                <a:cs typeface="Klein Bold"/>
                <a:sym typeface="Klein Bold"/>
              </a:rPr>
              <a:t>JaswanthSivaji</a:t>
            </a:r>
            <a:r>
              <a:rPr lang="en-US" sz="3500" b="1" dirty="0">
                <a:solidFill>
                  <a:srgbClr val="2A2E3A"/>
                </a:solidFill>
                <a:latin typeface="Oswald" panose="00000500000000000000" pitchFamily="2" charset="0"/>
                <a:ea typeface="Klein Bold"/>
                <a:cs typeface="Klein Bold"/>
                <a:sym typeface="Klein Bold"/>
              </a:rPr>
              <a:t> </a:t>
            </a:r>
            <a:r>
              <a:rPr lang="en-US" sz="3500" b="1" dirty="0" err="1">
                <a:solidFill>
                  <a:srgbClr val="2A2E3A"/>
                </a:solidFill>
                <a:latin typeface="Oswald" panose="00000500000000000000" pitchFamily="2" charset="0"/>
                <a:ea typeface="Klein Bold"/>
                <a:cs typeface="Klein Bold"/>
                <a:sym typeface="Klein Bold"/>
              </a:rPr>
              <a:t>Godasu</a:t>
            </a:r>
            <a:endParaRPr lang="en-US" sz="3500" b="1" dirty="0">
              <a:solidFill>
                <a:srgbClr val="2A2E3A"/>
              </a:solidFill>
              <a:latin typeface="Oswald" panose="00000500000000000000" pitchFamily="2" charset="0"/>
              <a:ea typeface="Klein Bold"/>
              <a:cs typeface="Klein Bold"/>
              <a:sym typeface="Klein Bold"/>
            </a:endParaRPr>
          </a:p>
          <a:p>
            <a:pPr lvl="0" algn="l">
              <a:lnSpc>
                <a:spcPts val="3600"/>
              </a:lnSpc>
              <a:spcBef>
                <a:spcPct val="0"/>
              </a:spcBef>
            </a:pPr>
            <a:r>
              <a:rPr lang="en-US" sz="3500" dirty="0">
                <a:solidFill>
                  <a:srgbClr val="2A2E3A"/>
                </a:solidFill>
                <a:latin typeface="Oswald" panose="00000500000000000000" pitchFamily="2" charset="0"/>
                <a:ea typeface="Klein Bold"/>
                <a:cs typeface="Klein Bold"/>
                <a:sym typeface="Klein Bold"/>
              </a:rPr>
              <a:t>     godasujaswanthsivaji01@gmail.com</a:t>
            </a:r>
            <a:endParaRPr lang="en-US" sz="3500" b="1"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endParaRPr lang="en-US" sz="3500" b="1"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es-ES" sz="3500" b="1" dirty="0">
                <a:solidFill>
                  <a:srgbClr val="2A2E3A"/>
                </a:solidFill>
                <a:latin typeface="Oswald" panose="00000500000000000000" pitchFamily="2" charset="0"/>
                <a:ea typeface="Klein Bold"/>
                <a:cs typeface="Klein Bold"/>
                <a:sym typeface="Klein Bold"/>
              </a:rPr>
              <a:t>Jeffrey J</a:t>
            </a:r>
          </a:p>
          <a:p>
            <a:pPr lvl="0" algn="l">
              <a:lnSpc>
                <a:spcPts val="3600"/>
              </a:lnSpc>
              <a:spcBef>
                <a:spcPct val="0"/>
              </a:spcBef>
            </a:pPr>
            <a:r>
              <a:rPr lang="es-ES" sz="3500" dirty="0">
                <a:solidFill>
                  <a:srgbClr val="2A2E3A"/>
                </a:solidFill>
                <a:latin typeface="Oswald" panose="00000500000000000000" pitchFamily="2" charset="0"/>
                <a:ea typeface="Klein Bold"/>
                <a:cs typeface="Klein Bold"/>
                <a:sym typeface="Klein Bold"/>
              </a:rPr>
              <a:t>     jefy2004@gmail.com</a:t>
            </a:r>
            <a:endParaRPr lang="en-US"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endParaRPr lang="en-US"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en-US" sz="3500" b="1" dirty="0" err="1">
                <a:solidFill>
                  <a:srgbClr val="2A2E3A"/>
                </a:solidFill>
                <a:latin typeface="Oswald" panose="00000500000000000000" pitchFamily="2" charset="0"/>
                <a:ea typeface="Klein Bold"/>
                <a:cs typeface="Klein Bold"/>
                <a:sym typeface="Klein Bold"/>
              </a:rPr>
              <a:t>Madhalasa</a:t>
            </a:r>
            <a:r>
              <a:rPr lang="en-US" sz="3500" b="1" dirty="0">
                <a:solidFill>
                  <a:srgbClr val="2A2E3A"/>
                </a:solidFill>
                <a:latin typeface="Oswald" panose="00000500000000000000" pitchFamily="2" charset="0"/>
                <a:ea typeface="Klein Bold"/>
                <a:cs typeface="Klein Bold"/>
                <a:sym typeface="Klein Bold"/>
              </a:rPr>
              <a:t> S. J</a:t>
            </a:r>
          </a:p>
          <a:p>
            <a:pPr lvl="0" algn="l">
              <a:lnSpc>
                <a:spcPts val="3600"/>
              </a:lnSpc>
              <a:spcBef>
                <a:spcPct val="0"/>
              </a:spcBef>
            </a:pPr>
            <a:r>
              <a:rPr lang="en-US" sz="3500" dirty="0">
                <a:solidFill>
                  <a:srgbClr val="2A2E3A"/>
                </a:solidFill>
                <a:latin typeface="Oswald" panose="00000500000000000000" pitchFamily="2" charset="0"/>
                <a:ea typeface="Klein Bold"/>
                <a:cs typeface="Klein Bold"/>
                <a:sym typeface="Klein Bold"/>
              </a:rPr>
              <a:t>     madhalasasj1407@gmail.com</a:t>
            </a:r>
          </a:p>
          <a:p>
            <a:pPr lvl="0" algn="l">
              <a:lnSpc>
                <a:spcPts val="3600"/>
              </a:lnSpc>
              <a:spcBef>
                <a:spcPct val="0"/>
              </a:spcBef>
            </a:pPr>
            <a:endParaRPr lang="en-US"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fi-FI" sz="3500" b="1" dirty="0">
                <a:solidFill>
                  <a:srgbClr val="2A2E3A"/>
                </a:solidFill>
                <a:latin typeface="Oswald" panose="00000500000000000000" pitchFamily="2" charset="0"/>
                <a:ea typeface="Klein Bold"/>
                <a:cs typeface="Klein Bold"/>
                <a:sym typeface="Klein Bold"/>
              </a:rPr>
              <a:t>Jatin Gupta</a:t>
            </a:r>
          </a:p>
          <a:p>
            <a:pPr lvl="0" algn="l">
              <a:lnSpc>
                <a:spcPts val="3600"/>
              </a:lnSpc>
              <a:spcBef>
                <a:spcPct val="0"/>
              </a:spcBef>
            </a:pPr>
            <a:r>
              <a:rPr lang="fi-FI" sz="3500" dirty="0">
                <a:solidFill>
                  <a:srgbClr val="2A2E3A"/>
                </a:solidFill>
                <a:latin typeface="Oswald" panose="00000500000000000000" pitchFamily="2" charset="0"/>
                <a:ea typeface="Klein Bold"/>
                <a:cs typeface="Klein Bold"/>
                <a:sym typeface="Klein Bold"/>
              </a:rPr>
              <a:t>     jatingupta261001@gmail.com</a:t>
            </a:r>
          </a:p>
          <a:p>
            <a:pPr marL="457200" lvl="0" indent="-457200" algn="l">
              <a:lnSpc>
                <a:spcPts val="3600"/>
              </a:lnSpc>
              <a:spcBef>
                <a:spcPct val="0"/>
              </a:spcBef>
              <a:buFont typeface="Wingdings" panose="05000000000000000000" pitchFamily="2" charset="2"/>
              <a:buChar char="q"/>
            </a:pPr>
            <a:endParaRPr lang="fi-FI"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pt-BR" sz="3500" b="1" dirty="0">
                <a:solidFill>
                  <a:srgbClr val="2A2E3A"/>
                </a:solidFill>
                <a:latin typeface="Oswald" panose="00000500000000000000" pitchFamily="2" charset="0"/>
                <a:ea typeface="Klein Bold"/>
                <a:cs typeface="Klein Bold"/>
                <a:sym typeface="Klein Bold"/>
              </a:rPr>
              <a:t>Aranya Pal </a:t>
            </a:r>
            <a:r>
              <a:rPr lang="pt-BR" sz="3500" dirty="0">
                <a:solidFill>
                  <a:srgbClr val="2A2E3A"/>
                </a:solidFill>
                <a:latin typeface="Oswald" panose="00000500000000000000" pitchFamily="2" charset="0"/>
                <a:ea typeface="Klein Bold"/>
                <a:cs typeface="Klein Bold"/>
                <a:sym typeface="Klein Bold"/>
              </a:rPr>
              <a:t>aranya.pal.fiem.cse21@teamfuture.in</a:t>
            </a:r>
            <a:endParaRPr lang="fi-FI"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endParaRPr lang="fi-FI" sz="3500" dirty="0">
              <a:solidFill>
                <a:srgbClr val="2A2E3A"/>
              </a:solidFill>
              <a:latin typeface="Oswald" panose="00000500000000000000" pitchFamily="2" charset="0"/>
              <a:ea typeface="Klein Bold"/>
              <a:cs typeface="Klein Bold"/>
              <a:sym typeface="Klein Bold"/>
            </a:endParaRPr>
          </a:p>
          <a:p>
            <a:pPr marL="457200" lvl="0" indent="-457200" algn="l">
              <a:lnSpc>
                <a:spcPts val="3600"/>
              </a:lnSpc>
              <a:spcBef>
                <a:spcPct val="0"/>
              </a:spcBef>
              <a:buFont typeface="Wingdings" panose="05000000000000000000" pitchFamily="2" charset="2"/>
              <a:buChar char="q"/>
            </a:pPr>
            <a:r>
              <a:rPr lang="en-US" sz="3500" b="1" dirty="0" err="1">
                <a:solidFill>
                  <a:srgbClr val="2A2E3A"/>
                </a:solidFill>
                <a:latin typeface="Oswald" panose="00000500000000000000" pitchFamily="2" charset="0"/>
                <a:ea typeface="Klein Bold"/>
                <a:cs typeface="Klein Bold"/>
                <a:sym typeface="Klein Bold"/>
              </a:rPr>
              <a:t>Misala</a:t>
            </a:r>
            <a:r>
              <a:rPr lang="en-US" sz="3500" b="1" dirty="0">
                <a:solidFill>
                  <a:srgbClr val="2A2E3A"/>
                </a:solidFill>
                <a:latin typeface="Oswald" panose="00000500000000000000" pitchFamily="2" charset="0"/>
                <a:ea typeface="Klein Bold"/>
                <a:cs typeface="Klein Bold"/>
                <a:sym typeface="Klein Bold"/>
              </a:rPr>
              <a:t> Manjunath </a:t>
            </a:r>
            <a:r>
              <a:rPr lang="en-US" sz="3500" dirty="0">
                <a:solidFill>
                  <a:srgbClr val="2A2E3A"/>
                </a:solidFill>
                <a:latin typeface="Oswald" panose="00000500000000000000" pitchFamily="2" charset="0"/>
                <a:ea typeface="Klein Bold"/>
                <a:cs typeface="Klein Bold"/>
                <a:sym typeface="Klein Bold"/>
              </a:rPr>
              <a:t>Reddymanjunathreddymisala7@gmail.com</a:t>
            </a:r>
          </a:p>
        </p:txBody>
      </p:sp>
      <p:sp>
        <p:nvSpPr>
          <p:cNvPr id="3" name="TextBox 4">
            <a:extLst>
              <a:ext uri="{FF2B5EF4-FFF2-40B4-BE49-F238E27FC236}">
                <a16:creationId xmlns:a16="http://schemas.microsoft.com/office/drawing/2014/main" id="{13D70CEA-ED7F-E223-A4DA-81A1C7214D68}"/>
              </a:ext>
            </a:extLst>
          </p:cNvPr>
          <p:cNvSpPr txBox="1"/>
          <p:nvPr/>
        </p:nvSpPr>
        <p:spPr>
          <a:xfrm>
            <a:off x="7962900" y="-190500"/>
            <a:ext cx="3619500" cy="1025281"/>
          </a:xfrm>
          <a:prstGeom prst="rect">
            <a:avLst/>
          </a:prstGeom>
        </p:spPr>
        <p:txBody>
          <a:bodyPr wrap="square" lIns="0" tIns="0" rIns="0" bIns="0" rtlCol="0" anchor="t">
            <a:spAutoFit/>
          </a:bodyPr>
          <a:lstStyle/>
          <a:p>
            <a:pPr>
              <a:lnSpc>
                <a:spcPts val="9099"/>
              </a:lnSpc>
            </a:pPr>
            <a:r>
              <a:rPr lang="en-US" sz="5000" dirty="0">
                <a:solidFill>
                  <a:schemeClr val="accent4">
                    <a:lumMod val="75000"/>
                  </a:schemeClr>
                </a:solidFill>
                <a:latin typeface="Oswald SemiBold" panose="00000700000000000000" pitchFamily="2" charset="0"/>
                <a:ea typeface="Klein Bold"/>
                <a:cs typeface="Klein Bold"/>
                <a:sym typeface="Klein Bold"/>
              </a:rPr>
              <a:t>Our Team – </a:t>
            </a:r>
            <a:endParaRPr lang="en-US" sz="3000" dirty="0">
              <a:solidFill>
                <a:schemeClr val="accent4">
                  <a:lumMod val="75000"/>
                </a:schemeClr>
              </a:solidFill>
              <a:latin typeface="Oswald SemiBold" panose="00000700000000000000" pitchFamily="2" charset="0"/>
              <a:ea typeface="Klein Bold"/>
              <a:cs typeface="Klein Bold"/>
              <a:sym typeface="Klein Bold"/>
            </a:endParaRPr>
          </a:p>
        </p:txBody>
      </p:sp>
      <p:cxnSp>
        <p:nvCxnSpPr>
          <p:cNvPr id="5" name="Google Shape;165;p38">
            <a:extLst>
              <a:ext uri="{FF2B5EF4-FFF2-40B4-BE49-F238E27FC236}">
                <a16:creationId xmlns:a16="http://schemas.microsoft.com/office/drawing/2014/main" id="{6861B315-2C36-716D-8DBB-6099CB38D3BB}"/>
              </a:ext>
            </a:extLst>
          </p:cNvPr>
          <p:cNvCxnSpPr>
            <a:cxnSpLocks/>
          </p:cNvCxnSpPr>
          <p:nvPr/>
        </p:nvCxnSpPr>
        <p:spPr>
          <a:xfrm>
            <a:off x="7813274" y="800100"/>
            <a:ext cx="3235726" cy="0"/>
          </a:xfrm>
          <a:prstGeom prst="straightConnector1">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36" name="Freeform 7">
            <a:extLst>
              <a:ext uri="{FF2B5EF4-FFF2-40B4-BE49-F238E27FC236}">
                <a16:creationId xmlns:a16="http://schemas.microsoft.com/office/drawing/2014/main" id="{50E1C6B3-4FBE-0829-6C25-0ED317B06735}"/>
              </a:ext>
            </a:extLst>
          </p:cNvPr>
          <p:cNvSpPr/>
          <p:nvPr/>
        </p:nvSpPr>
        <p:spPr>
          <a:xfrm>
            <a:off x="15535652" y="-1790700"/>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4">
              <a:alphaModFix amt="80000"/>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63000" y="-1730330"/>
            <a:ext cx="13960430" cy="13960430"/>
          </a:xfrm>
          <a:custGeom>
            <a:avLst/>
            <a:gdLst/>
            <a:ahLst/>
            <a:cxnLst/>
            <a:rect l="l" t="t" r="r" b="b"/>
            <a:pathLst>
              <a:path w="13960430" h="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38200" y="4686300"/>
            <a:ext cx="3705602" cy="1085233"/>
          </a:xfrm>
          <a:prstGeom prst="rect">
            <a:avLst/>
          </a:prstGeom>
        </p:spPr>
        <p:txBody>
          <a:bodyPr wrap="square" lIns="0" tIns="0" rIns="0" bIns="0" rtlCol="0" anchor="t">
            <a:spAutoFit/>
          </a:bodyPr>
          <a:lstStyle/>
          <a:p>
            <a:pPr algn="l">
              <a:lnSpc>
                <a:spcPts val="9099"/>
              </a:lnSpc>
            </a:pPr>
            <a:r>
              <a:rPr lang="en-US" sz="6999" dirty="0">
                <a:solidFill>
                  <a:schemeClr val="accent1">
                    <a:lumMod val="75000"/>
                  </a:schemeClr>
                </a:solidFill>
                <a:latin typeface="Oswald SemiBold" panose="00000700000000000000" pitchFamily="2" charset="0"/>
                <a:ea typeface="Klein Bold"/>
                <a:cs typeface="Klein Bold"/>
                <a:sym typeface="Klein Bold"/>
              </a:rPr>
              <a:t>Annexure</a:t>
            </a:r>
          </a:p>
        </p:txBody>
      </p:sp>
      <p:sp>
        <p:nvSpPr>
          <p:cNvPr id="25" name="Rectangle 24">
            <a:extLst>
              <a:ext uri="{FF2B5EF4-FFF2-40B4-BE49-F238E27FC236}">
                <a16:creationId xmlns:a16="http://schemas.microsoft.com/office/drawing/2014/main" id="{F166FEDA-CC3A-64C8-523B-E4707082829B}"/>
              </a:ext>
            </a:extLst>
          </p:cNvPr>
          <p:cNvSpPr/>
          <p:nvPr/>
        </p:nvSpPr>
        <p:spPr>
          <a:xfrm>
            <a:off x="5966461" y="5981700"/>
            <a:ext cx="12066618" cy="3200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78EC81D1-8101-85A4-F968-530D070EB047}"/>
              </a:ext>
            </a:extLst>
          </p:cNvPr>
          <p:cNvSpPr/>
          <p:nvPr/>
        </p:nvSpPr>
        <p:spPr>
          <a:xfrm>
            <a:off x="5870862" y="1562100"/>
            <a:ext cx="12066618" cy="3200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aphicFrame>
        <p:nvGraphicFramePr>
          <p:cNvPr id="27" name="Table 26">
            <a:extLst>
              <a:ext uri="{FF2B5EF4-FFF2-40B4-BE49-F238E27FC236}">
                <a16:creationId xmlns:a16="http://schemas.microsoft.com/office/drawing/2014/main" id="{B8843F7B-D1EE-6D54-4456-9B2AA8A69AAC}"/>
              </a:ext>
            </a:extLst>
          </p:cNvPr>
          <p:cNvGraphicFramePr>
            <a:graphicFrameLocks noGrp="1"/>
          </p:cNvGraphicFramePr>
          <p:nvPr>
            <p:extLst>
              <p:ext uri="{D42A27DB-BD31-4B8C-83A1-F6EECF244321}">
                <p14:modId xmlns:p14="http://schemas.microsoft.com/office/powerpoint/2010/main" val="2221368615"/>
              </p:ext>
            </p:extLst>
          </p:nvPr>
        </p:nvGraphicFramePr>
        <p:xfrm>
          <a:off x="5870862" y="1562100"/>
          <a:ext cx="12066616" cy="3200400"/>
        </p:xfrm>
        <a:graphic>
          <a:graphicData uri="http://schemas.openxmlformats.org/drawingml/2006/table">
            <a:tbl>
              <a:tblPr>
                <a:tableStyleId>{BDBED569-4797-4DF1-A0F4-6AAB3CD982D8}</a:tableStyleId>
              </a:tblPr>
              <a:tblGrid>
                <a:gridCol w="2426559">
                  <a:extLst>
                    <a:ext uri="{9D8B030D-6E8A-4147-A177-3AD203B41FA5}">
                      <a16:colId xmlns:a16="http://schemas.microsoft.com/office/drawing/2014/main" val="1904811526"/>
                    </a:ext>
                  </a:extLst>
                </a:gridCol>
                <a:gridCol w="1058862">
                  <a:extLst>
                    <a:ext uri="{9D8B030D-6E8A-4147-A177-3AD203B41FA5}">
                      <a16:colId xmlns:a16="http://schemas.microsoft.com/office/drawing/2014/main" val="143655785"/>
                    </a:ext>
                  </a:extLst>
                </a:gridCol>
                <a:gridCol w="1058862">
                  <a:extLst>
                    <a:ext uri="{9D8B030D-6E8A-4147-A177-3AD203B41FA5}">
                      <a16:colId xmlns:a16="http://schemas.microsoft.com/office/drawing/2014/main" val="720536524"/>
                    </a:ext>
                  </a:extLst>
                </a:gridCol>
                <a:gridCol w="1742711">
                  <a:extLst>
                    <a:ext uri="{9D8B030D-6E8A-4147-A177-3AD203B41FA5}">
                      <a16:colId xmlns:a16="http://schemas.microsoft.com/office/drawing/2014/main" val="1297782508"/>
                    </a:ext>
                  </a:extLst>
                </a:gridCol>
                <a:gridCol w="1058862">
                  <a:extLst>
                    <a:ext uri="{9D8B030D-6E8A-4147-A177-3AD203B41FA5}">
                      <a16:colId xmlns:a16="http://schemas.microsoft.com/office/drawing/2014/main" val="1628589306"/>
                    </a:ext>
                  </a:extLst>
                </a:gridCol>
                <a:gridCol w="1058862">
                  <a:extLst>
                    <a:ext uri="{9D8B030D-6E8A-4147-A177-3AD203B41FA5}">
                      <a16:colId xmlns:a16="http://schemas.microsoft.com/office/drawing/2014/main" val="1512145466"/>
                    </a:ext>
                  </a:extLst>
                </a:gridCol>
                <a:gridCol w="1058862">
                  <a:extLst>
                    <a:ext uri="{9D8B030D-6E8A-4147-A177-3AD203B41FA5}">
                      <a16:colId xmlns:a16="http://schemas.microsoft.com/office/drawing/2014/main" val="3618584466"/>
                    </a:ext>
                  </a:extLst>
                </a:gridCol>
                <a:gridCol w="2603036">
                  <a:extLst>
                    <a:ext uri="{9D8B030D-6E8A-4147-A177-3AD203B41FA5}">
                      <a16:colId xmlns:a16="http://schemas.microsoft.com/office/drawing/2014/main" val="2211445976"/>
                    </a:ext>
                  </a:extLst>
                </a:gridCol>
              </a:tblGrid>
              <a:tr h="533400">
                <a:tc>
                  <a:txBody>
                    <a:bodyPr/>
                    <a:lstStyle/>
                    <a:p>
                      <a:pPr algn="l" fontAlgn="b"/>
                      <a:r>
                        <a:rPr lang="en-IN" sz="1700" u="none" strike="noStrike">
                          <a:effectLst/>
                          <a:latin typeface="Oswald SemiBold" panose="00000700000000000000" pitchFamily="2" charset="0"/>
                        </a:rPr>
                        <a:t> Error Metrics / Models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AR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MA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ARMA / ARIMA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SARIMA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ARIMAX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SARIMAX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Multivariate Regression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4178136222"/>
                  </a:ext>
                </a:extLst>
              </a:tr>
              <a:tr h="533400">
                <a:tc>
                  <a:txBody>
                    <a:bodyPr/>
                    <a:lstStyle/>
                    <a:p>
                      <a:pPr algn="l" fontAlgn="b"/>
                      <a:r>
                        <a:rPr lang="en-IN" sz="1700" u="none" strike="noStrike" dirty="0">
                          <a:effectLst/>
                          <a:latin typeface="Oswald SemiBold" panose="00000700000000000000" pitchFamily="2" charset="0"/>
                        </a:rPr>
                        <a:t> MSE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18.023</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17.871</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14.750        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20.139</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15.776</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15.150  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15.300                  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2598926794"/>
                  </a:ext>
                </a:extLst>
              </a:tr>
              <a:tr h="533400">
                <a:tc>
                  <a:txBody>
                    <a:bodyPr/>
                    <a:lstStyle/>
                    <a:p>
                      <a:pPr algn="l" fontAlgn="b"/>
                      <a:r>
                        <a:rPr lang="en-IN" sz="1700" u="none" strike="noStrike">
                          <a:effectLst/>
                          <a:latin typeface="Oswald SemiBold" panose="00000700000000000000" pitchFamily="2" charset="0"/>
                        </a:rPr>
                        <a:t> MAE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3.573  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3.556  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3.374        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3.637  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3.231  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3.166  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3.192                    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1660266617"/>
                  </a:ext>
                </a:extLst>
              </a:tr>
              <a:tr h="533400">
                <a:tc>
                  <a:txBody>
                    <a:bodyPr/>
                    <a:lstStyle/>
                    <a:p>
                      <a:pPr algn="l" fontAlgn="b"/>
                      <a:r>
                        <a:rPr lang="en-IN" sz="1700" u="none" strike="noStrike">
                          <a:effectLst/>
                          <a:latin typeface="Oswald SemiBold" panose="00000700000000000000" pitchFamily="2" charset="0"/>
                        </a:rPr>
                        <a:t> MAPE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26.54%</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26.26%</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24.465%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23.13%</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20.08%</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19.67%</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19.937%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282617948"/>
                  </a:ext>
                </a:extLst>
              </a:tr>
              <a:tr h="533400">
                <a:tc>
                  <a:txBody>
                    <a:bodyPr/>
                    <a:lstStyle/>
                    <a:p>
                      <a:pPr algn="l" fontAlgn="b"/>
                      <a:r>
                        <a:rPr lang="en-IN" sz="1700" u="none" strike="noStrike">
                          <a:effectLst/>
                          <a:latin typeface="Oswald SemiBold" panose="00000700000000000000" pitchFamily="2" charset="0"/>
                        </a:rPr>
                        <a:t> R²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-0.639</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-0.625</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-0.341        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-0.831</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-0.434</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-0.378  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-0.391                  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731347783"/>
                  </a:ext>
                </a:extLst>
              </a:tr>
              <a:tr h="533400">
                <a:tc>
                  <a:txBody>
                    <a:bodyPr/>
                    <a:lstStyle/>
                    <a:p>
                      <a:pPr algn="l" fontAlgn="b"/>
                      <a:r>
                        <a:rPr lang="en-IN" sz="1700" u="none" strike="noStrike" dirty="0">
                          <a:effectLst/>
                          <a:latin typeface="Oswald SemiBold" panose="00000700000000000000" pitchFamily="2" charset="0"/>
                        </a:rPr>
                        <a:t> Adjusted R²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3.521  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3.500  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3.063        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3.817  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-4.738</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-4.51  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-4.565                   </a:t>
                      </a:r>
                      <a:endParaRPr lang="en-IN" sz="1700" b="0" i="0" u="none" strike="noStrike" dirty="0">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482723015"/>
                  </a:ext>
                </a:extLst>
              </a:tr>
            </a:tbl>
          </a:graphicData>
        </a:graphic>
      </p:graphicFrame>
      <p:graphicFrame>
        <p:nvGraphicFramePr>
          <p:cNvPr id="28" name="Table 27">
            <a:extLst>
              <a:ext uri="{FF2B5EF4-FFF2-40B4-BE49-F238E27FC236}">
                <a16:creationId xmlns:a16="http://schemas.microsoft.com/office/drawing/2014/main" id="{DE31543A-7D03-085D-8BD1-906BCDD64EEF}"/>
              </a:ext>
            </a:extLst>
          </p:cNvPr>
          <p:cNvGraphicFramePr>
            <a:graphicFrameLocks noGrp="1"/>
          </p:cNvGraphicFramePr>
          <p:nvPr>
            <p:extLst>
              <p:ext uri="{D42A27DB-BD31-4B8C-83A1-F6EECF244321}">
                <p14:modId xmlns:p14="http://schemas.microsoft.com/office/powerpoint/2010/main" val="2319608969"/>
              </p:ext>
            </p:extLst>
          </p:nvPr>
        </p:nvGraphicFramePr>
        <p:xfrm>
          <a:off x="5966460" y="5981700"/>
          <a:ext cx="12036138" cy="3200400"/>
        </p:xfrm>
        <a:graphic>
          <a:graphicData uri="http://schemas.openxmlformats.org/drawingml/2006/table">
            <a:tbl>
              <a:tblPr>
                <a:tableStyleId>{BDBED569-4797-4DF1-A0F4-6AAB3CD982D8}</a:tableStyleId>
              </a:tblPr>
              <a:tblGrid>
                <a:gridCol w="2411612">
                  <a:extLst>
                    <a:ext uri="{9D8B030D-6E8A-4147-A177-3AD203B41FA5}">
                      <a16:colId xmlns:a16="http://schemas.microsoft.com/office/drawing/2014/main" val="709257086"/>
                    </a:ext>
                  </a:extLst>
                </a:gridCol>
                <a:gridCol w="1052340">
                  <a:extLst>
                    <a:ext uri="{9D8B030D-6E8A-4147-A177-3AD203B41FA5}">
                      <a16:colId xmlns:a16="http://schemas.microsoft.com/office/drawing/2014/main" val="3242204847"/>
                    </a:ext>
                  </a:extLst>
                </a:gridCol>
                <a:gridCol w="929122">
                  <a:extLst>
                    <a:ext uri="{9D8B030D-6E8A-4147-A177-3AD203B41FA5}">
                      <a16:colId xmlns:a16="http://schemas.microsoft.com/office/drawing/2014/main" val="2153034285"/>
                    </a:ext>
                  </a:extLst>
                </a:gridCol>
                <a:gridCol w="1855194">
                  <a:extLst>
                    <a:ext uri="{9D8B030D-6E8A-4147-A177-3AD203B41FA5}">
                      <a16:colId xmlns:a16="http://schemas.microsoft.com/office/drawing/2014/main" val="2734352751"/>
                    </a:ext>
                  </a:extLst>
                </a:gridCol>
                <a:gridCol w="1052340">
                  <a:extLst>
                    <a:ext uri="{9D8B030D-6E8A-4147-A177-3AD203B41FA5}">
                      <a16:colId xmlns:a16="http://schemas.microsoft.com/office/drawing/2014/main" val="186344737"/>
                    </a:ext>
                  </a:extLst>
                </a:gridCol>
                <a:gridCol w="1052340">
                  <a:extLst>
                    <a:ext uri="{9D8B030D-6E8A-4147-A177-3AD203B41FA5}">
                      <a16:colId xmlns:a16="http://schemas.microsoft.com/office/drawing/2014/main" val="869435308"/>
                    </a:ext>
                  </a:extLst>
                </a:gridCol>
                <a:gridCol w="1096187">
                  <a:extLst>
                    <a:ext uri="{9D8B030D-6E8A-4147-A177-3AD203B41FA5}">
                      <a16:colId xmlns:a16="http://schemas.microsoft.com/office/drawing/2014/main" val="2766961077"/>
                    </a:ext>
                  </a:extLst>
                </a:gridCol>
                <a:gridCol w="2587003">
                  <a:extLst>
                    <a:ext uri="{9D8B030D-6E8A-4147-A177-3AD203B41FA5}">
                      <a16:colId xmlns:a16="http://schemas.microsoft.com/office/drawing/2014/main" val="891637595"/>
                    </a:ext>
                  </a:extLst>
                </a:gridCol>
              </a:tblGrid>
              <a:tr h="533400">
                <a:tc>
                  <a:txBody>
                    <a:bodyPr/>
                    <a:lstStyle/>
                    <a:p>
                      <a:pPr algn="l" fontAlgn="b"/>
                      <a:r>
                        <a:rPr lang="en-IN" sz="1700" u="none" strike="noStrike" dirty="0">
                          <a:effectLst/>
                          <a:latin typeface="Oswald SemiBold" panose="00000700000000000000" pitchFamily="2" charset="0"/>
                        </a:rPr>
                        <a:t> Error Metrics / Models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AR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MA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ARMA / ARIMA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SARIMA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ARIMAX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SARIMAX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Multivariate Regression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3254665407"/>
                  </a:ext>
                </a:extLst>
              </a:tr>
              <a:tr h="533400">
                <a:tc>
                  <a:txBody>
                    <a:bodyPr/>
                    <a:lstStyle/>
                    <a:p>
                      <a:pPr algn="l" fontAlgn="b"/>
                      <a:r>
                        <a:rPr lang="en-IN" sz="1700" u="none" strike="noStrike">
                          <a:effectLst/>
                          <a:latin typeface="Oswald SemiBold" panose="00000700000000000000" pitchFamily="2" charset="0"/>
                        </a:rPr>
                        <a:t> MSE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28.025</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27.512</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26.682        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22.111</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12.124</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12.025  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12.132                  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1894926552"/>
                  </a:ext>
                </a:extLst>
              </a:tr>
              <a:tr h="533400">
                <a:tc>
                  <a:txBody>
                    <a:bodyPr/>
                    <a:lstStyle/>
                    <a:p>
                      <a:pPr algn="l" fontAlgn="b"/>
                      <a:r>
                        <a:rPr lang="en-IN" sz="1700" u="none" strike="noStrike">
                          <a:effectLst/>
                          <a:latin typeface="Oswald SemiBold" panose="00000700000000000000" pitchFamily="2" charset="0"/>
                        </a:rPr>
                        <a:t> MAE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4.381  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4.336  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4.263        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4.078  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2.784  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2.784  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2.790                    </a:t>
                      </a:r>
                      <a:endParaRPr lang="en-IN" sz="1700" b="0" i="0" u="none" strike="noStrike" dirty="0">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4221558178"/>
                  </a:ext>
                </a:extLst>
              </a:tr>
              <a:tr h="533400">
                <a:tc>
                  <a:txBody>
                    <a:bodyPr/>
                    <a:lstStyle/>
                    <a:p>
                      <a:pPr algn="l" fontAlgn="b"/>
                      <a:r>
                        <a:rPr lang="en-IN" sz="1700" u="none" strike="noStrike">
                          <a:effectLst/>
                          <a:latin typeface="Oswald SemiBold" panose="00000700000000000000" pitchFamily="2" charset="0"/>
                        </a:rPr>
                        <a:t> MAPE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35.41%</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35.03%</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34.414%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27.79%</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22.08%</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22.21%</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22.310%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1698805579"/>
                  </a:ext>
                </a:extLst>
              </a:tr>
              <a:tr h="533400">
                <a:tc>
                  <a:txBody>
                    <a:bodyPr/>
                    <a:lstStyle/>
                    <a:p>
                      <a:pPr algn="l" fontAlgn="b"/>
                      <a:r>
                        <a:rPr lang="en-IN" sz="1700" u="none" strike="noStrike">
                          <a:effectLst/>
                          <a:latin typeface="Oswald SemiBold" panose="00000700000000000000" pitchFamily="2" charset="0"/>
                        </a:rPr>
                        <a:t> R²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-0.907</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-0.872</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-0.816        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-0.505</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0.175  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0.182  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0.175                    </a:t>
                      </a:r>
                      <a:endParaRPr lang="en-IN" sz="1700" b="0" i="0" u="none" strike="noStrike">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4013776377"/>
                  </a:ext>
                </a:extLst>
              </a:tr>
              <a:tr h="533400">
                <a:tc>
                  <a:txBody>
                    <a:bodyPr/>
                    <a:lstStyle/>
                    <a:p>
                      <a:pPr algn="l" fontAlgn="b"/>
                      <a:r>
                        <a:rPr lang="en-IN" sz="1700" u="none" strike="noStrike" dirty="0">
                          <a:effectLst/>
                          <a:latin typeface="Oswald SemiBold" panose="00000700000000000000" pitchFamily="2" charset="0"/>
                        </a:rPr>
                        <a:t> Adjusted R²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4.337  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4.276  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4.177        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 3.633  </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a:effectLst/>
                          <a:latin typeface="Oswald SemiBold" panose="00000700000000000000" pitchFamily="2" charset="0"/>
                        </a:rPr>
                        <a:t>-1.887</a:t>
                      </a:r>
                      <a:endParaRPr lang="en-IN" sz="1700" b="0" i="0" u="none" strike="noStrike">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-1.864  </a:t>
                      </a:r>
                      <a:endParaRPr lang="en-IN" sz="1700" b="0" i="0" u="none" strike="noStrike" dirty="0">
                        <a:solidFill>
                          <a:srgbClr val="000000"/>
                        </a:solidFill>
                        <a:effectLst/>
                        <a:latin typeface="Oswald SemiBold" panose="00000700000000000000" pitchFamily="2" charset="0"/>
                      </a:endParaRPr>
                    </a:p>
                  </a:txBody>
                  <a:tcPr marL="11430" marR="11430" marT="11430" marB="0" anchor="b"/>
                </a:tc>
                <a:tc>
                  <a:txBody>
                    <a:bodyPr/>
                    <a:lstStyle/>
                    <a:p>
                      <a:pPr algn="l" fontAlgn="b"/>
                      <a:r>
                        <a:rPr lang="en-IN" sz="1700" u="none" strike="noStrike" dirty="0">
                          <a:effectLst/>
                          <a:latin typeface="Oswald SemiBold" panose="00000700000000000000" pitchFamily="2" charset="0"/>
                        </a:rPr>
                        <a:t> -1.889                   </a:t>
                      </a:r>
                      <a:endParaRPr lang="en-IN" sz="1700" b="0" i="0" u="none" strike="noStrike" dirty="0">
                        <a:solidFill>
                          <a:srgbClr val="000000"/>
                        </a:solidFill>
                        <a:effectLst/>
                        <a:latin typeface="Oswald SemiBold" panose="00000700000000000000" pitchFamily="2" charset="0"/>
                      </a:endParaRPr>
                    </a:p>
                  </a:txBody>
                  <a:tcPr marL="11430" marR="11430" marT="11430" marB="0" anchor="b"/>
                </a:tc>
                <a:extLst>
                  <a:ext uri="{0D108BD9-81ED-4DB2-BD59-A6C34878D82A}">
                    <a16:rowId xmlns:a16="http://schemas.microsoft.com/office/drawing/2014/main" val="826820760"/>
                  </a:ext>
                </a:extLst>
              </a:tr>
            </a:tbl>
          </a:graphicData>
        </a:graphic>
      </p:graphicFrame>
      <p:sp>
        <p:nvSpPr>
          <p:cNvPr id="29" name="TextBox 28">
            <a:extLst>
              <a:ext uri="{FF2B5EF4-FFF2-40B4-BE49-F238E27FC236}">
                <a16:creationId xmlns:a16="http://schemas.microsoft.com/office/drawing/2014/main" id="{7FDAF1C7-AE88-2EF4-F226-2EB886F83FF8}"/>
              </a:ext>
            </a:extLst>
          </p:cNvPr>
          <p:cNvSpPr txBox="1"/>
          <p:nvPr/>
        </p:nvSpPr>
        <p:spPr>
          <a:xfrm>
            <a:off x="5593080" y="495300"/>
            <a:ext cx="11860182" cy="507831"/>
          </a:xfrm>
          <a:prstGeom prst="rect">
            <a:avLst/>
          </a:prstGeom>
          <a:noFill/>
        </p:spPr>
        <p:txBody>
          <a:bodyPr wrap="square" rtlCol="0">
            <a:spAutoFit/>
          </a:bodyPr>
          <a:lstStyle/>
          <a:p>
            <a:pPr marL="457200" indent="-457200">
              <a:buFont typeface="Arial" panose="020B0604020202020204" pitchFamily="34" charset="0"/>
              <a:buChar char="•"/>
            </a:pPr>
            <a:r>
              <a:rPr lang="en-US" sz="2700" dirty="0">
                <a:solidFill>
                  <a:schemeClr val="bg1"/>
                </a:solidFill>
                <a:latin typeface="Oswald SemiBold" panose="00000700000000000000" pitchFamily="2" charset="0"/>
              </a:rPr>
              <a:t>VALIDATION SET METRICS COMPARISON</a:t>
            </a:r>
            <a:endParaRPr lang="en-IN" sz="2700" dirty="0">
              <a:solidFill>
                <a:schemeClr val="bg1"/>
              </a:solidFill>
              <a:latin typeface="Oswald SemiBold" panose="00000700000000000000" pitchFamily="2" charset="0"/>
            </a:endParaRPr>
          </a:p>
        </p:txBody>
      </p:sp>
      <p:sp>
        <p:nvSpPr>
          <p:cNvPr id="30" name="TextBox 29">
            <a:extLst>
              <a:ext uri="{FF2B5EF4-FFF2-40B4-BE49-F238E27FC236}">
                <a16:creationId xmlns:a16="http://schemas.microsoft.com/office/drawing/2014/main" id="{08027BE2-E6E4-617A-3E92-EFEBDEEAB242}"/>
              </a:ext>
            </a:extLst>
          </p:cNvPr>
          <p:cNvSpPr txBox="1"/>
          <p:nvPr/>
        </p:nvSpPr>
        <p:spPr>
          <a:xfrm>
            <a:off x="5669280" y="5295900"/>
            <a:ext cx="11860182" cy="507831"/>
          </a:xfrm>
          <a:prstGeom prst="rect">
            <a:avLst/>
          </a:prstGeom>
          <a:noFill/>
        </p:spPr>
        <p:txBody>
          <a:bodyPr wrap="square" rtlCol="0">
            <a:spAutoFit/>
          </a:bodyPr>
          <a:lstStyle/>
          <a:p>
            <a:pPr marL="457200" indent="-457200">
              <a:buFont typeface="Arial" panose="020B0604020202020204" pitchFamily="34" charset="0"/>
              <a:buChar char="•"/>
            </a:pPr>
            <a:r>
              <a:rPr lang="en-US" sz="2700" dirty="0">
                <a:solidFill>
                  <a:schemeClr val="bg1"/>
                </a:solidFill>
                <a:latin typeface="Oswald SemiBold" panose="00000700000000000000" pitchFamily="2" charset="0"/>
              </a:rPr>
              <a:t>TEST SET METRICS COMPARISON</a:t>
            </a:r>
            <a:endParaRPr lang="en-IN" sz="2700" dirty="0">
              <a:solidFill>
                <a:schemeClr val="bg1"/>
              </a:solidFill>
              <a:latin typeface="Oswald SemiBold" panose="00000700000000000000" pitchFamily="2" charset="0"/>
            </a:endParaRPr>
          </a:p>
        </p:txBody>
      </p:sp>
      <p:sp>
        <p:nvSpPr>
          <p:cNvPr id="31" name="Content Placeholder 2">
            <a:extLst>
              <a:ext uri="{FF2B5EF4-FFF2-40B4-BE49-F238E27FC236}">
                <a16:creationId xmlns:a16="http://schemas.microsoft.com/office/drawing/2014/main" id="{3AF1F400-DFA8-0993-555F-2D03BE5F6C2F}"/>
              </a:ext>
            </a:extLst>
          </p:cNvPr>
          <p:cNvSpPr txBox="1">
            <a:spLocks/>
          </p:cNvSpPr>
          <p:nvPr/>
        </p:nvSpPr>
        <p:spPr>
          <a:xfrm>
            <a:off x="5593080" y="9563100"/>
            <a:ext cx="17190720" cy="5715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000" dirty="0">
                <a:solidFill>
                  <a:schemeClr val="bg1"/>
                </a:solidFill>
                <a:latin typeface="Oswald SemiBold" panose="00000700000000000000" pitchFamily="2" charset="0"/>
              </a:rPr>
              <a:t> R</a:t>
            </a:r>
            <a:r>
              <a:rPr lang="en-US" sz="3000" baseline="30000" dirty="0">
                <a:solidFill>
                  <a:schemeClr val="bg1"/>
                </a:solidFill>
                <a:latin typeface="Oswald SemiBold" panose="00000700000000000000" pitchFamily="2" charset="0"/>
              </a:rPr>
              <a:t>2</a:t>
            </a:r>
            <a:r>
              <a:rPr lang="en-US" sz="3000" dirty="0">
                <a:solidFill>
                  <a:schemeClr val="bg1"/>
                </a:solidFill>
                <a:latin typeface="Oswald SemiBold" panose="00000700000000000000" pitchFamily="2" charset="0"/>
              </a:rPr>
              <a:t> is negative due to the small size of data.</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Freeform 2"/>
          <p:cNvSpPr/>
          <p:nvPr/>
        </p:nvSpPr>
        <p:spPr>
          <a:xfrm>
            <a:off x="-6172200" y="-2628900"/>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8" name="TextBox 3">
            <a:extLst>
              <a:ext uri="{FF2B5EF4-FFF2-40B4-BE49-F238E27FC236}">
                <a16:creationId xmlns:a16="http://schemas.microsoft.com/office/drawing/2014/main" id="{79F9A8AD-6514-AF76-218B-8C25898C5D86}"/>
              </a:ext>
            </a:extLst>
          </p:cNvPr>
          <p:cNvSpPr txBox="1"/>
          <p:nvPr/>
        </p:nvSpPr>
        <p:spPr>
          <a:xfrm>
            <a:off x="-2438400" y="4000500"/>
            <a:ext cx="14222974" cy="2484078"/>
          </a:xfrm>
          <a:prstGeom prst="rect">
            <a:avLst/>
          </a:prstGeom>
        </p:spPr>
        <p:txBody>
          <a:bodyPr wrap="square" lIns="0" tIns="0" rIns="0" bIns="0" rtlCol="0" anchor="t">
            <a:spAutoFit/>
          </a:bodyPr>
          <a:lstStyle/>
          <a:p>
            <a:pPr algn="ctr">
              <a:lnSpc>
                <a:spcPts val="21020"/>
              </a:lnSpc>
            </a:pPr>
            <a:r>
              <a:rPr lang="en-US" sz="15000" b="1" dirty="0">
                <a:solidFill>
                  <a:schemeClr val="accent6"/>
                </a:solidFill>
                <a:latin typeface="Oswald SemiBold" panose="00000700000000000000" pitchFamily="2" charset="0"/>
              </a:rPr>
              <a:t>Thank you!</a:t>
            </a:r>
          </a:p>
        </p:txBody>
      </p:sp>
      <p:sp>
        <p:nvSpPr>
          <p:cNvPr id="9" name="TextBox 2">
            <a:extLst>
              <a:ext uri="{FF2B5EF4-FFF2-40B4-BE49-F238E27FC236}">
                <a16:creationId xmlns:a16="http://schemas.microsoft.com/office/drawing/2014/main" id="{59E45BE6-3B5A-E29A-093C-AA2ECCB9D58D}"/>
              </a:ext>
            </a:extLst>
          </p:cNvPr>
          <p:cNvSpPr txBox="1"/>
          <p:nvPr/>
        </p:nvSpPr>
        <p:spPr>
          <a:xfrm>
            <a:off x="10210800" y="3821614"/>
            <a:ext cx="7607460" cy="2769989"/>
          </a:xfrm>
          <a:prstGeom prst="rect">
            <a:avLst/>
          </a:prstGeom>
        </p:spPr>
        <p:txBody>
          <a:bodyPr wrap="square" lIns="0" tIns="0" rIns="0" bIns="0" rtlCol="0" anchor="t">
            <a:spAutoFit/>
          </a:bodyPr>
          <a:lstStyle/>
          <a:p>
            <a:r>
              <a:rPr lang="en-US" sz="4000" b="1" dirty="0">
                <a:latin typeface="Oswald SemiBold" panose="00000700000000000000" pitchFamily="2" charset="0"/>
              </a:rPr>
              <a:t>We would like to express our heartfelt gratitude to all the viewers for attending our presentation.</a:t>
            </a:r>
          </a:p>
          <a:p>
            <a:endParaRPr lang="en-US" sz="2000" b="1" dirty="0">
              <a:latin typeface="Oswald SemiBold" panose="00000700000000000000" pitchFamily="2" charset="0"/>
            </a:endParaRPr>
          </a:p>
          <a:p>
            <a:r>
              <a:rPr lang="en-US" sz="4000" b="1" dirty="0">
                <a:latin typeface="Oswald SemiBold" panose="00000700000000000000" pitchFamily="2" charset="0"/>
              </a:rPr>
              <a:t>Any Queries? </a:t>
            </a:r>
          </a:p>
        </p:txBody>
      </p:sp>
    </p:spTree>
    <p:extLst>
      <p:ext uri="{BB962C8B-B14F-4D97-AF65-F5344CB8AC3E}">
        <p14:creationId xmlns:p14="http://schemas.microsoft.com/office/powerpoint/2010/main" val="31772894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oogle Shape;171;p39"/>
          <p:cNvSpPr txBox="1">
            <a:spLocks/>
          </p:cNvSpPr>
          <p:nvPr/>
        </p:nvSpPr>
        <p:spPr>
          <a:xfrm>
            <a:off x="4724400" y="723900"/>
            <a:ext cx="6781800" cy="9296400"/>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0" indent="-603250">
              <a:buClr>
                <a:schemeClr val="accent6"/>
              </a:buClr>
              <a:buSzPct val="100000"/>
              <a:buFont typeface="Montserrat ExtraBold"/>
              <a:buAutoNum type="arabicPeriod"/>
            </a:pPr>
            <a:r>
              <a:rPr lang="en-US" sz="2400" b="1" dirty="0">
                <a:solidFill>
                  <a:schemeClr val="bg1"/>
                </a:solidFill>
                <a:latin typeface="Oswald SemiBold" panose="00000700000000000000" pitchFamily="2" charset="0"/>
              </a:rPr>
              <a:t>Problem Statement</a:t>
            </a:r>
          </a:p>
          <a:p>
            <a:pPr marL="914400" indent="-603250">
              <a:buClr>
                <a:schemeClr val="accent6"/>
              </a:buClr>
              <a:buSzPct val="100000"/>
              <a:buFont typeface="Montserrat ExtraBold"/>
              <a:buAutoNum type="arabicPeriod"/>
            </a:pPr>
            <a:endParaRPr lang="en-US" sz="2400" b="1" dirty="0">
              <a:solidFill>
                <a:schemeClr val="bg1"/>
              </a:solidFill>
              <a:latin typeface="Oswald SemiBold" panose="00000700000000000000" pitchFamily="2" charset="0"/>
            </a:endParaRPr>
          </a:p>
          <a:p>
            <a:pPr marL="914400" indent="-603250">
              <a:buClr>
                <a:schemeClr val="accent6"/>
              </a:buClr>
              <a:buSzPct val="100000"/>
              <a:buFont typeface="Montserrat ExtraBold"/>
              <a:buAutoNum type="arabicPeriod"/>
            </a:pPr>
            <a:r>
              <a:rPr lang="en-US" sz="2400" b="1" dirty="0">
                <a:solidFill>
                  <a:schemeClr val="bg1"/>
                </a:solidFill>
                <a:latin typeface="Oswald SemiBold" panose="00000700000000000000" pitchFamily="2" charset="0"/>
              </a:rPr>
              <a:t>Introduction</a:t>
            </a:r>
          </a:p>
          <a:p>
            <a:pPr marL="914400" indent="-603250">
              <a:buClr>
                <a:schemeClr val="accent6"/>
              </a:buClr>
              <a:buSzPct val="100000"/>
              <a:buFont typeface="Montserrat ExtraBold"/>
              <a:buAutoNum type="arabicPeriod"/>
            </a:pPr>
            <a:endParaRPr lang="en-US" sz="2400" b="1" dirty="0">
              <a:solidFill>
                <a:schemeClr val="bg1"/>
              </a:solidFill>
              <a:latin typeface="Oswald SemiBold" panose="00000700000000000000" pitchFamily="2" charset="0"/>
            </a:endParaRPr>
          </a:p>
          <a:p>
            <a:pPr marL="914400" indent="-603250">
              <a:buClr>
                <a:schemeClr val="accent6"/>
              </a:buClr>
              <a:buSzPct val="100000"/>
              <a:buFont typeface="Montserrat ExtraBold"/>
              <a:buAutoNum type="arabicPeriod"/>
            </a:pPr>
            <a:r>
              <a:rPr lang="en-US" sz="2400" b="1" dirty="0">
                <a:solidFill>
                  <a:schemeClr val="bg1"/>
                </a:solidFill>
                <a:latin typeface="Oswald SemiBold" panose="00000700000000000000" pitchFamily="2" charset="0"/>
              </a:rPr>
              <a:t>Exploratory Data Analysis –</a:t>
            </a:r>
            <a:r>
              <a:rPr lang="en-US" sz="2400" dirty="0">
                <a:solidFill>
                  <a:schemeClr val="bg1"/>
                </a:solidFill>
                <a:latin typeface="Oswald SemiBold" panose="00000700000000000000" pitchFamily="2" charset="0"/>
              </a:rPr>
              <a:t> </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Data Preprocessing</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Check Missing values and Dropping Duplicates</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Analysis of Outliers and replacement</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Feature Engineering</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Correlation Matrix</a:t>
            </a:r>
          </a:p>
          <a:p>
            <a:pPr marL="1828800" indent="-603250">
              <a:buClr>
                <a:schemeClr val="accent2"/>
              </a:buClr>
              <a:buSzPts val="1150"/>
              <a:buFont typeface="+mj-lt"/>
              <a:buAutoNum type="romanUcPeriod"/>
            </a:pPr>
            <a:endParaRPr lang="en-US" sz="2400" dirty="0">
              <a:solidFill>
                <a:schemeClr val="bg1"/>
              </a:solidFill>
              <a:latin typeface="Oswald SemiBold" panose="00000700000000000000" pitchFamily="2" charset="0"/>
            </a:endParaRPr>
          </a:p>
          <a:p>
            <a:pPr marL="914400" indent="-603250">
              <a:buClr>
                <a:schemeClr val="accent6"/>
              </a:buClr>
              <a:buSzPct val="100000"/>
              <a:buFont typeface="+mj-lt"/>
              <a:buAutoNum type="arabicPeriod" startAt="4"/>
            </a:pPr>
            <a:r>
              <a:rPr lang="en-US" sz="2400" b="1" dirty="0">
                <a:solidFill>
                  <a:schemeClr val="bg1"/>
                </a:solidFill>
                <a:latin typeface="Oswald SemiBold" panose="00000700000000000000" pitchFamily="2" charset="0"/>
              </a:rPr>
              <a:t>Linear Regression – </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Effect of Clicks over Quantity</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Effect of Facebook Impressions over Quantity</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Facebook Impressions vs Clicks </a:t>
            </a:r>
          </a:p>
          <a:p>
            <a:pPr marL="914400" indent="-603250">
              <a:buClr>
                <a:schemeClr val="accent1"/>
              </a:buClr>
              <a:buSzPts val="1150"/>
              <a:buFont typeface="Montserrat ExtraBold"/>
              <a:buAutoNum type="arabicPeriod"/>
            </a:pPr>
            <a:endParaRPr lang="en-US" sz="2400" b="1" dirty="0">
              <a:solidFill>
                <a:schemeClr val="bg1"/>
              </a:solidFill>
              <a:latin typeface="Oswald SemiBold" panose="00000700000000000000" pitchFamily="2" charset="0"/>
            </a:endParaRPr>
          </a:p>
          <a:p>
            <a:pPr marL="914400" indent="-603250">
              <a:buClr>
                <a:schemeClr val="accent6"/>
              </a:buClr>
              <a:buSzPct val="100000"/>
              <a:buFont typeface="+mj-lt"/>
              <a:buAutoNum type="arabicPeriod" startAt="5"/>
            </a:pPr>
            <a:r>
              <a:rPr lang="en-US" sz="2400" b="1" dirty="0">
                <a:solidFill>
                  <a:schemeClr val="bg1"/>
                </a:solidFill>
                <a:latin typeface="Oswald SemiBold" panose="00000700000000000000" pitchFamily="2" charset="0"/>
              </a:rPr>
              <a:t>Visualization –Regression – </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Day, Week and Month wise Analysis of Quantity, Clicks and FB Impressions</a:t>
            </a:r>
          </a:p>
          <a:p>
            <a:pPr marL="1828800" indent="-603250">
              <a:buClr>
                <a:schemeClr val="accent4">
                  <a:lumMod val="60000"/>
                  <a:lumOff val="40000"/>
                </a:schemeClr>
              </a:buClr>
              <a:buSzPct val="100000"/>
              <a:buFont typeface="+mj-lt"/>
              <a:buAutoNum type="romanUcPeriod"/>
            </a:pPr>
            <a:r>
              <a:rPr lang="en-US" sz="2400" b="1" dirty="0">
                <a:solidFill>
                  <a:schemeClr val="bg1"/>
                </a:solidFill>
                <a:latin typeface="Oswald SemiBold" panose="00000700000000000000" pitchFamily="2" charset="0"/>
              </a:rPr>
              <a:t>Weekday vs Weekend analysis of Quantity, Clicks and FB Impressions</a:t>
            </a:r>
          </a:p>
        </p:txBody>
      </p:sp>
      <p:sp>
        <p:nvSpPr>
          <p:cNvPr id="15" name="Google Shape;171;p39">
            <a:extLst>
              <a:ext uri="{FF2B5EF4-FFF2-40B4-BE49-F238E27FC236}">
                <a16:creationId xmlns:a16="http://schemas.microsoft.com/office/drawing/2014/main" id="{8C21047E-0216-BBC1-70C3-331030151FE3}"/>
              </a:ext>
            </a:extLst>
          </p:cNvPr>
          <p:cNvSpPr txBox="1">
            <a:spLocks/>
          </p:cNvSpPr>
          <p:nvPr/>
        </p:nvSpPr>
        <p:spPr>
          <a:xfrm>
            <a:off x="11953187" y="735546"/>
            <a:ext cx="6182413" cy="707495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301625" algn="l" rtl="0">
              <a:lnSpc>
                <a:spcPct val="100000"/>
              </a:lnSpc>
              <a:spcBef>
                <a:spcPts val="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1pPr>
            <a:lvl2pPr marL="914400" marR="0" lvl="1"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2pPr>
            <a:lvl3pPr marL="1371600" marR="0" lvl="2"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3pPr>
            <a:lvl4pPr marL="1828800" marR="0" lvl="3"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4pPr>
            <a:lvl5pPr marL="2286000" marR="0" lvl="4"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5pPr>
            <a:lvl6pPr marL="2743200" marR="0" lvl="5"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6pPr>
            <a:lvl7pPr marL="3200400" marR="0" lvl="6"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7pPr>
            <a:lvl8pPr marL="3657600" marR="0" lvl="7" indent="-301625" algn="l" rtl="0">
              <a:lnSpc>
                <a:spcPct val="100000"/>
              </a:lnSpc>
              <a:spcBef>
                <a:spcPts val="1600"/>
              </a:spcBef>
              <a:spcAft>
                <a:spcPts val="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8pPr>
            <a:lvl9pPr marL="4114800" marR="0" lvl="8" indent="-301625" algn="l" rtl="0">
              <a:lnSpc>
                <a:spcPct val="100000"/>
              </a:lnSpc>
              <a:spcBef>
                <a:spcPts val="1600"/>
              </a:spcBef>
              <a:spcAft>
                <a:spcPts val="1600"/>
              </a:spcAft>
              <a:buClr>
                <a:schemeClr val="lt1"/>
              </a:buClr>
              <a:buSzPts val="1150"/>
              <a:buFont typeface="Montserrat"/>
              <a:buChar char="■"/>
              <a:defRPr sz="1150" b="0" i="0" u="none" strike="noStrike" cap="none">
                <a:solidFill>
                  <a:schemeClr val="lt1"/>
                </a:solidFill>
                <a:latin typeface="Montserrat"/>
                <a:ea typeface="Montserrat"/>
                <a:cs typeface="Montserrat"/>
                <a:sym typeface="Montserrat"/>
              </a:defRPr>
            </a:lvl9pPr>
          </a:lstStyle>
          <a:p>
            <a:pPr>
              <a:buClr>
                <a:schemeClr val="accent6"/>
              </a:buClr>
              <a:buSzPct val="100000"/>
              <a:buFont typeface="+mj-lt"/>
              <a:buAutoNum type="arabicPeriod" startAt="6"/>
            </a:pPr>
            <a:r>
              <a:rPr lang="en-US" sz="2400" b="1" dirty="0">
                <a:latin typeface="Oswald SemiBold" panose="00000700000000000000" pitchFamily="2" charset="0"/>
              </a:rPr>
              <a:t>Trends aggregated plot</a:t>
            </a:r>
          </a:p>
          <a:p>
            <a:pPr>
              <a:buClr>
                <a:schemeClr val="accent6"/>
              </a:buClr>
              <a:buSzPct val="100000"/>
              <a:buFont typeface="+mj-lt"/>
              <a:buAutoNum type="arabicPeriod" startAt="6"/>
            </a:pPr>
            <a:endParaRPr lang="en-US" sz="2400" b="1" dirty="0">
              <a:latin typeface="Oswald SemiBold" panose="00000700000000000000" pitchFamily="2" charset="0"/>
            </a:endParaRPr>
          </a:p>
          <a:p>
            <a:pPr>
              <a:buClr>
                <a:schemeClr val="accent6"/>
              </a:buClr>
              <a:buSzPct val="100000"/>
              <a:buFont typeface="+mj-lt"/>
              <a:buAutoNum type="arabicPeriod" startAt="6"/>
            </a:pPr>
            <a:r>
              <a:rPr lang="en-US" sz="2400" b="1" dirty="0">
                <a:latin typeface="Oswald SemiBold" panose="00000700000000000000" pitchFamily="2" charset="0"/>
              </a:rPr>
              <a:t>    Time Series Analysis– </a:t>
            </a:r>
          </a:p>
          <a:p>
            <a:pPr marL="1828800" indent="-603250">
              <a:buClr>
                <a:schemeClr val="accent4">
                  <a:lumMod val="60000"/>
                  <a:lumOff val="40000"/>
                </a:schemeClr>
              </a:buClr>
              <a:buSzPct val="100000"/>
              <a:buFont typeface="+mj-lt"/>
              <a:buAutoNum type="romanUcPeriod"/>
            </a:pPr>
            <a:r>
              <a:rPr lang="en-US" sz="2400" b="1" dirty="0">
                <a:latin typeface="Oswald SemiBold" panose="00000700000000000000" pitchFamily="2" charset="0"/>
              </a:rPr>
              <a:t>Stationary Test</a:t>
            </a:r>
          </a:p>
          <a:p>
            <a:pPr marL="1828800" indent="-603250">
              <a:buClr>
                <a:schemeClr val="accent4">
                  <a:lumMod val="60000"/>
                  <a:lumOff val="40000"/>
                </a:schemeClr>
              </a:buClr>
              <a:buSzPct val="100000"/>
              <a:buFont typeface="+mj-lt"/>
              <a:buAutoNum type="romanUcPeriod"/>
            </a:pPr>
            <a:r>
              <a:rPr lang="en-US" sz="2400" b="1" dirty="0">
                <a:latin typeface="Oswald SemiBold" panose="00000700000000000000" pitchFamily="2" charset="0"/>
              </a:rPr>
              <a:t>ADF Statistics</a:t>
            </a:r>
          </a:p>
          <a:p>
            <a:pPr marL="1828800" indent="-603250">
              <a:buClr>
                <a:schemeClr val="accent4">
                  <a:lumMod val="60000"/>
                  <a:lumOff val="40000"/>
                </a:schemeClr>
              </a:buClr>
              <a:buSzPct val="100000"/>
              <a:buFont typeface="+mj-lt"/>
              <a:buAutoNum type="romanUcPeriod"/>
            </a:pPr>
            <a:r>
              <a:rPr lang="en-US" sz="2400" b="1" dirty="0">
                <a:latin typeface="Oswald SemiBold" panose="00000700000000000000" pitchFamily="2" charset="0"/>
              </a:rPr>
              <a:t>ACF and PACF plot</a:t>
            </a:r>
          </a:p>
          <a:p>
            <a:pPr marL="155575" indent="0">
              <a:buClr>
                <a:schemeClr val="accent6"/>
              </a:buClr>
              <a:buSzPct val="100000"/>
              <a:buNone/>
            </a:pPr>
            <a:endParaRPr lang="en-US" sz="2400" b="1" dirty="0">
              <a:latin typeface="Oswald SemiBold" panose="00000700000000000000" pitchFamily="2" charset="0"/>
            </a:endParaRPr>
          </a:p>
          <a:p>
            <a:pPr>
              <a:buClr>
                <a:schemeClr val="accent6"/>
              </a:buClr>
              <a:buSzPct val="100000"/>
              <a:buFont typeface="+mj-lt"/>
              <a:buAutoNum type="arabicPeriod" startAt="6"/>
            </a:pPr>
            <a:r>
              <a:rPr lang="en-US" sz="2400" b="1" dirty="0">
                <a:latin typeface="Oswald SemiBold" panose="00000700000000000000" pitchFamily="2" charset="0"/>
              </a:rPr>
              <a:t>Demand Forecasting Models –</a:t>
            </a:r>
            <a:endParaRPr lang="en-US" sz="2400" dirty="0">
              <a:latin typeface="Oswald SemiBold" panose="00000700000000000000" pitchFamily="2" charset="0"/>
            </a:endParaRPr>
          </a:p>
          <a:p>
            <a:pPr marL="1225550" indent="0">
              <a:buClr>
                <a:schemeClr val="accent2"/>
              </a:buClr>
              <a:buNone/>
            </a:pPr>
            <a:r>
              <a:rPr lang="en-US" sz="2400" b="1" dirty="0">
                <a:solidFill>
                  <a:schemeClr val="accent4">
                    <a:lumMod val="60000"/>
                    <a:lumOff val="40000"/>
                  </a:schemeClr>
                </a:solidFill>
                <a:latin typeface="Oswald SemiBold" panose="00000700000000000000" pitchFamily="2" charset="0"/>
              </a:rPr>
              <a:t>I.   </a:t>
            </a:r>
            <a:r>
              <a:rPr lang="en-US" sz="2400" b="1" dirty="0">
                <a:latin typeface="Oswald SemiBold" panose="00000700000000000000" pitchFamily="2" charset="0"/>
              </a:rPr>
              <a:t>AR      </a:t>
            </a:r>
            <a:r>
              <a:rPr lang="en-US" sz="2400" b="1" dirty="0">
                <a:solidFill>
                  <a:schemeClr val="accent4">
                    <a:lumMod val="60000"/>
                    <a:lumOff val="40000"/>
                  </a:schemeClr>
                </a:solidFill>
                <a:latin typeface="Oswald SemiBold" panose="00000700000000000000" pitchFamily="2" charset="0"/>
              </a:rPr>
              <a:t>II.  </a:t>
            </a:r>
            <a:r>
              <a:rPr lang="en-US" sz="2400" b="1" dirty="0">
                <a:latin typeface="Oswald SemiBold" panose="00000700000000000000" pitchFamily="2" charset="0"/>
              </a:rPr>
              <a:t>MA      </a:t>
            </a:r>
            <a:r>
              <a:rPr lang="en-US" sz="2400" b="1" dirty="0">
                <a:solidFill>
                  <a:schemeClr val="accent4">
                    <a:lumMod val="60000"/>
                    <a:lumOff val="40000"/>
                  </a:schemeClr>
                </a:solidFill>
                <a:latin typeface="Oswald SemiBold" panose="00000700000000000000" pitchFamily="2" charset="0"/>
              </a:rPr>
              <a:t>III.   </a:t>
            </a:r>
            <a:r>
              <a:rPr lang="en-US" sz="2400" b="1" dirty="0">
                <a:latin typeface="Oswald SemiBold" panose="00000700000000000000" pitchFamily="2" charset="0"/>
              </a:rPr>
              <a:t>ARMA </a:t>
            </a:r>
          </a:p>
          <a:p>
            <a:pPr marL="1225550" indent="0">
              <a:buClr>
                <a:schemeClr val="accent2"/>
              </a:buClr>
              <a:buNone/>
            </a:pPr>
            <a:r>
              <a:rPr lang="en-US" sz="2400" b="1" dirty="0">
                <a:solidFill>
                  <a:schemeClr val="accent4">
                    <a:lumMod val="60000"/>
                    <a:lumOff val="40000"/>
                  </a:schemeClr>
                </a:solidFill>
                <a:latin typeface="Oswald SemiBold" panose="00000700000000000000" pitchFamily="2" charset="0"/>
              </a:rPr>
              <a:t>IV.   </a:t>
            </a:r>
            <a:r>
              <a:rPr lang="en-US" sz="2400" b="1" dirty="0">
                <a:latin typeface="Oswald SemiBold" panose="00000700000000000000" pitchFamily="2" charset="0"/>
              </a:rPr>
              <a:t>ARIMA      </a:t>
            </a:r>
            <a:r>
              <a:rPr lang="en-US" sz="2400" b="1" dirty="0">
                <a:solidFill>
                  <a:schemeClr val="accent4">
                    <a:lumMod val="60000"/>
                    <a:lumOff val="40000"/>
                  </a:schemeClr>
                </a:solidFill>
                <a:latin typeface="Oswald SemiBold" panose="00000700000000000000" pitchFamily="2" charset="0"/>
              </a:rPr>
              <a:t>V.  </a:t>
            </a:r>
            <a:r>
              <a:rPr lang="en-US" sz="2400" b="1" dirty="0">
                <a:latin typeface="Oswald SemiBold" panose="00000700000000000000" pitchFamily="2" charset="0"/>
              </a:rPr>
              <a:t>SARIMA</a:t>
            </a:r>
          </a:p>
          <a:p>
            <a:pPr marL="1225550" indent="0">
              <a:buClr>
                <a:schemeClr val="accent2"/>
              </a:buClr>
              <a:buNone/>
            </a:pPr>
            <a:r>
              <a:rPr lang="en-US" sz="2400" b="1" dirty="0">
                <a:solidFill>
                  <a:schemeClr val="accent4">
                    <a:lumMod val="60000"/>
                    <a:lumOff val="40000"/>
                  </a:schemeClr>
                </a:solidFill>
                <a:latin typeface="Oswald SemiBold" panose="00000700000000000000" pitchFamily="2" charset="0"/>
              </a:rPr>
              <a:t>VI.   </a:t>
            </a:r>
            <a:r>
              <a:rPr lang="en-US" sz="2400" b="1" dirty="0">
                <a:latin typeface="Oswald SemiBold" panose="00000700000000000000" pitchFamily="2" charset="0"/>
              </a:rPr>
              <a:t>ARIMAX       </a:t>
            </a:r>
            <a:r>
              <a:rPr lang="en-US" sz="2400" b="1" dirty="0">
                <a:solidFill>
                  <a:schemeClr val="accent4">
                    <a:lumMod val="60000"/>
                    <a:lumOff val="40000"/>
                  </a:schemeClr>
                </a:solidFill>
                <a:latin typeface="Oswald SemiBold" panose="00000700000000000000" pitchFamily="2" charset="0"/>
              </a:rPr>
              <a:t>VII.   </a:t>
            </a:r>
            <a:r>
              <a:rPr lang="en-US" sz="2400" b="1" dirty="0">
                <a:latin typeface="Oswald SemiBold" panose="00000700000000000000" pitchFamily="2" charset="0"/>
              </a:rPr>
              <a:t>SARIMAX</a:t>
            </a:r>
          </a:p>
          <a:p>
            <a:pPr marL="1225550" indent="0">
              <a:buClr>
                <a:srgbClr val="00B0F0"/>
              </a:buClr>
              <a:buNone/>
            </a:pPr>
            <a:r>
              <a:rPr lang="en-US" sz="2400" b="1" dirty="0">
                <a:solidFill>
                  <a:schemeClr val="accent4">
                    <a:lumMod val="60000"/>
                    <a:lumOff val="40000"/>
                  </a:schemeClr>
                </a:solidFill>
                <a:latin typeface="Oswald SemiBold" panose="00000700000000000000" pitchFamily="2" charset="0"/>
              </a:rPr>
              <a:t>VIII.   </a:t>
            </a:r>
            <a:r>
              <a:rPr lang="en-US" sz="2400" b="1" dirty="0">
                <a:latin typeface="Oswald SemiBold" panose="00000700000000000000" pitchFamily="2" charset="0"/>
              </a:rPr>
              <a:t>Multivariate Regression</a:t>
            </a:r>
          </a:p>
          <a:p>
            <a:pPr marL="155575" indent="0">
              <a:buClr>
                <a:schemeClr val="accent6"/>
              </a:buClr>
              <a:buSzPct val="100000"/>
              <a:buNone/>
            </a:pPr>
            <a:endParaRPr lang="en-US" sz="2400" b="1" dirty="0">
              <a:latin typeface="Oswald SemiBold" panose="00000700000000000000" pitchFamily="2" charset="0"/>
            </a:endParaRPr>
          </a:p>
          <a:p>
            <a:pPr>
              <a:buClr>
                <a:schemeClr val="accent6"/>
              </a:buClr>
              <a:buSzPct val="100000"/>
              <a:buFont typeface="+mj-lt"/>
              <a:buAutoNum type="arabicPeriod" startAt="6"/>
            </a:pPr>
            <a:r>
              <a:rPr lang="en-US" sz="2400" b="1" dirty="0">
                <a:latin typeface="Oswald SemiBold" panose="00000700000000000000" pitchFamily="2" charset="0"/>
              </a:rPr>
              <a:t>Comparison of all Forecasting Models</a:t>
            </a:r>
          </a:p>
          <a:p>
            <a:pPr marL="311150" indent="0">
              <a:buClr>
                <a:schemeClr val="accent1"/>
              </a:buClr>
              <a:buNone/>
            </a:pPr>
            <a:endParaRPr lang="en-US" sz="2400" b="1" dirty="0">
              <a:latin typeface="Oswald SemiBold" panose="00000700000000000000" pitchFamily="2" charset="0"/>
            </a:endParaRPr>
          </a:p>
        </p:txBody>
      </p:sp>
      <p:sp>
        <p:nvSpPr>
          <p:cNvPr id="11" name="Freeform 11"/>
          <p:cNvSpPr/>
          <p:nvPr/>
        </p:nvSpPr>
        <p:spPr>
          <a:xfrm rot="5400000">
            <a:off x="-7989241" y="-1078562"/>
            <a:ext cx="12725405" cy="12444123"/>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0" name="Google Shape;170;p39"/>
          <p:cNvSpPr txBox="1">
            <a:spLocks/>
          </p:cNvSpPr>
          <p:nvPr/>
        </p:nvSpPr>
        <p:spPr>
          <a:xfrm>
            <a:off x="370787" y="4533900"/>
            <a:ext cx="3667813" cy="1204774"/>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6800" dirty="0">
                <a:solidFill>
                  <a:schemeClr val="tx2">
                    <a:lumMod val="50000"/>
                  </a:schemeClr>
                </a:solidFill>
                <a:latin typeface="Oswald SemiBold" panose="00000700000000000000" pitchFamily="2" charset="0"/>
              </a:rPr>
              <a:t>CONTENT</a:t>
            </a:r>
          </a:p>
        </p:txBody>
      </p:sp>
    </p:spTree>
    <p:extLst>
      <p:ext uri="{BB962C8B-B14F-4D97-AF65-F5344CB8AC3E}">
        <p14:creationId xmlns:p14="http://schemas.microsoft.com/office/powerpoint/2010/main" val="362217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4569E73-ACD9-A169-6FBC-487FA06577C8}"/>
              </a:ext>
            </a:extLst>
          </p:cNvPr>
          <p:cNvSpPr/>
          <p:nvPr/>
        </p:nvSpPr>
        <p:spPr>
          <a:xfrm>
            <a:off x="525036" y="2552620"/>
            <a:ext cx="10714464" cy="5093702"/>
          </a:xfrm>
          <a:prstGeom prst="rect">
            <a:avLst/>
          </a:prstGeom>
          <a:noFill/>
          <a:effectLst/>
        </p:spPr>
        <p:txBody>
          <a:bodyPr wrap="square" lIns="91440" tIns="45720" rIns="91440" bIns="45720">
            <a:spAutoFit/>
          </a:bodyPr>
          <a:lstStyle/>
          <a:p>
            <a:pPr>
              <a:buClr>
                <a:schemeClr val="bg1"/>
              </a:buClr>
            </a:pPr>
            <a:r>
              <a:rPr lang="en-US" sz="2500" dirty="0">
                <a:solidFill>
                  <a:schemeClr val="bg1"/>
                </a:solidFill>
                <a:latin typeface="Oswald SemiBold" panose="00000700000000000000" pitchFamily="2" charset="0"/>
                <a:ea typeface="Cambria Math" panose="02040503050406030204" pitchFamily="18" charset="0"/>
              </a:rPr>
              <a:t>The realm of E-Commerce, demand forecasting plays a pivotal role in ensuring business success. This project aims to develop a demand forecasting model in an E-commerce business that predicts future product demand leveraging time series analysis and multivariate regression based on historical sales data, along with Google Analytics KPIs such as Google clicks and Facebook impressions, which are valuable indicators of customer interest.</a:t>
            </a:r>
          </a:p>
          <a:p>
            <a:pPr>
              <a:buClr>
                <a:schemeClr val="bg1"/>
              </a:buClr>
            </a:pPr>
            <a:endParaRPr lang="en-US" sz="2500" dirty="0">
              <a:solidFill>
                <a:schemeClr val="bg1"/>
              </a:solidFill>
              <a:latin typeface="Oswald SemiBold" panose="00000700000000000000" pitchFamily="2" charset="0"/>
              <a:ea typeface="Cambria Math" panose="02040503050406030204" pitchFamily="18" charset="0"/>
            </a:endParaRPr>
          </a:p>
          <a:p>
            <a:pPr marL="457200" indent="-457200">
              <a:buClr>
                <a:schemeClr val="bg1"/>
              </a:buClr>
              <a:buFont typeface="+mj-lt"/>
              <a:buAutoNum type="arabicPeriod"/>
            </a:pPr>
            <a:r>
              <a:rPr lang="en-US" sz="2500" dirty="0">
                <a:solidFill>
                  <a:schemeClr val="bg1"/>
                </a:solidFill>
                <a:latin typeface="Oswald SemiBold" panose="00000700000000000000" pitchFamily="2" charset="0"/>
                <a:ea typeface="Cambria Math" panose="02040503050406030204" pitchFamily="18" charset="0"/>
              </a:rPr>
              <a:t>Develop a model to predict future product demand.</a:t>
            </a:r>
          </a:p>
          <a:p>
            <a:pPr marL="457200" indent="-457200">
              <a:buClr>
                <a:schemeClr val="bg1"/>
              </a:buClr>
              <a:buFont typeface="+mj-lt"/>
              <a:buAutoNum type="arabicPeriod"/>
            </a:pPr>
            <a:endParaRPr lang="en-US" sz="2500" dirty="0">
              <a:solidFill>
                <a:schemeClr val="bg1"/>
              </a:solidFill>
              <a:latin typeface="Oswald SemiBold" panose="00000700000000000000" pitchFamily="2" charset="0"/>
              <a:ea typeface="Cambria Math" panose="02040503050406030204" pitchFamily="18" charset="0"/>
            </a:endParaRPr>
          </a:p>
          <a:p>
            <a:pPr marL="457200" indent="-457200">
              <a:buClr>
                <a:schemeClr val="bg1"/>
              </a:buClr>
              <a:buFont typeface="+mj-lt"/>
              <a:buAutoNum type="arabicPeriod"/>
            </a:pPr>
            <a:r>
              <a:rPr lang="en-US" sz="2500" dirty="0">
                <a:solidFill>
                  <a:schemeClr val="bg1"/>
                </a:solidFill>
                <a:latin typeface="Oswald SemiBold" panose="00000700000000000000" pitchFamily="2" charset="0"/>
                <a:ea typeface="Cambria Math" panose="02040503050406030204" pitchFamily="18" charset="0"/>
              </a:rPr>
              <a:t>Using historical sales data, Google Clicks, and Facebook Impressions.</a:t>
            </a:r>
          </a:p>
          <a:p>
            <a:pPr marL="457200" indent="-457200">
              <a:buClr>
                <a:schemeClr val="bg1"/>
              </a:buClr>
              <a:buFont typeface="+mj-lt"/>
              <a:buAutoNum type="arabicPeriod"/>
            </a:pPr>
            <a:endParaRPr lang="en-US" sz="2500" dirty="0">
              <a:solidFill>
                <a:schemeClr val="bg1"/>
              </a:solidFill>
              <a:latin typeface="Oswald SemiBold" panose="00000700000000000000" pitchFamily="2" charset="0"/>
              <a:ea typeface="Cambria Math" panose="02040503050406030204" pitchFamily="18" charset="0"/>
            </a:endParaRPr>
          </a:p>
          <a:p>
            <a:pPr marL="457200" indent="-457200">
              <a:buClr>
                <a:schemeClr val="bg1"/>
              </a:buClr>
              <a:buFont typeface="+mj-lt"/>
              <a:buAutoNum type="arabicPeriod"/>
            </a:pPr>
            <a:r>
              <a:rPr lang="en-US" sz="2500" dirty="0">
                <a:solidFill>
                  <a:schemeClr val="bg1"/>
                </a:solidFill>
                <a:latin typeface="Oswald SemiBold" panose="00000700000000000000" pitchFamily="2" charset="0"/>
                <a:ea typeface="Cambria Math" panose="02040503050406030204" pitchFamily="18" charset="0"/>
              </a:rPr>
              <a:t>Use time series models (such as AR, MA, ARIMA, etc.) and multivariate regression for sales prediction.</a:t>
            </a:r>
          </a:p>
        </p:txBody>
      </p:sp>
      <p:sp>
        <p:nvSpPr>
          <p:cNvPr id="18" name="Freeform 11">
            <a:extLst>
              <a:ext uri="{FF2B5EF4-FFF2-40B4-BE49-F238E27FC236}">
                <a16:creationId xmlns:a16="http://schemas.microsoft.com/office/drawing/2014/main" id="{97A9676D-1127-EA54-9524-A4A7E1817CAC}"/>
              </a:ext>
            </a:extLst>
          </p:cNvPr>
          <p:cNvSpPr/>
          <p:nvPr/>
        </p:nvSpPr>
        <p:spPr>
          <a:xfrm>
            <a:off x="11353800" y="-1119553"/>
            <a:ext cx="12983736" cy="12526105"/>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01" name="Google Shape;201;p42"/>
          <p:cNvSpPr txBox="1">
            <a:spLocks/>
          </p:cNvSpPr>
          <p:nvPr/>
        </p:nvSpPr>
        <p:spPr>
          <a:xfrm>
            <a:off x="11582400" y="4714751"/>
            <a:ext cx="6629400" cy="9621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5000" dirty="0">
                <a:solidFill>
                  <a:schemeClr val="tx2">
                    <a:lumMod val="50000"/>
                  </a:schemeClr>
                </a:solidFill>
                <a:latin typeface="Oswald SemiBold" panose="00000700000000000000" pitchFamily="2" charset="0"/>
              </a:rPr>
              <a:t>PROBLEM STATEMENT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Shape 2196"/>
        <p:cNvGrpSpPr/>
        <p:nvPr/>
      </p:nvGrpSpPr>
      <p:grpSpPr>
        <a:xfrm>
          <a:off x="0" y="0"/>
          <a:ext cx="0" cy="0"/>
          <a:chOff x="0" y="0"/>
          <a:chExt cx="0" cy="0"/>
        </a:xfrm>
      </p:grpSpPr>
      <p:sp>
        <p:nvSpPr>
          <p:cNvPr id="194" name="Google Shape;194;p41"/>
          <p:cNvSpPr txBox="1">
            <a:spLocks/>
          </p:cNvSpPr>
          <p:nvPr/>
        </p:nvSpPr>
        <p:spPr>
          <a:xfrm>
            <a:off x="1600200" y="-266700"/>
            <a:ext cx="8382000" cy="1498486"/>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b="1" dirty="0">
                <a:solidFill>
                  <a:schemeClr val="accent6"/>
                </a:solidFill>
                <a:latin typeface="Oswald SemiBold" panose="00000700000000000000" pitchFamily="2" charset="0"/>
              </a:rPr>
              <a:t>EXPLORATORY DATA ANALYSIS</a:t>
            </a:r>
            <a:endParaRPr lang="en-US" sz="5000" dirty="0">
              <a:solidFill>
                <a:schemeClr val="accent6"/>
              </a:solidFill>
              <a:latin typeface="Oswald SemiBold" panose="00000700000000000000" pitchFamily="2" charset="0"/>
            </a:endParaRPr>
          </a:p>
        </p:txBody>
      </p:sp>
      <p:sp>
        <p:nvSpPr>
          <p:cNvPr id="2" name="Freeform 60">
            <a:extLst>
              <a:ext uri="{FF2B5EF4-FFF2-40B4-BE49-F238E27FC236}">
                <a16:creationId xmlns:a16="http://schemas.microsoft.com/office/drawing/2014/main" id="{CED2FC51-44E1-F370-3BD9-05DBFA7F1150}"/>
              </a:ext>
            </a:extLst>
          </p:cNvPr>
          <p:cNvSpPr/>
          <p:nvPr/>
        </p:nvSpPr>
        <p:spPr>
          <a:xfrm>
            <a:off x="381000" y="107205"/>
            <a:ext cx="1296742" cy="1208164"/>
          </a:xfrm>
          <a:custGeom>
            <a:avLst/>
            <a:gdLst/>
            <a:ahLst/>
            <a:cxnLst/>
            <a:rect l="l" t="t" r="r" b="b"/>
            <a:pathLst>
              <a:path w="1028950" h="1028950">
                <a:moveTo>
                  <a:pt x="0" y="0"/>
                </a:moveTo>
                <a:lnTo>
                  <a:pt x="1028950" y="0"/>
                </a:lnTo>
                <a:lnTo>
                  <a:pt x="1028950" y="1028950"/>
                </a:lnTo>
                <a:lnTo>
                  <a:pt x="0" y="1028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Rectangle 2">
            <a:extLst>
              <a:ext uri="{FF2B5EF4-FFF2-40B4-BE49-F238E27FC236}">
                <a16:creationId xmlns:a16="http://schemas.microsoft.com/office/drawing/2014/main" id="{5F3BB96E-D8B6-057A-2E87-F7D52E1B597D}"/>
              </a:ext>
            </a:extLst>
          </p:cNvPr>
          <p:cNvSpPr/>
          <p:nvPr/>
        </p:nvSpPr>
        <p:spPr>
          <a:xfrm>
            <a:off x="1410630" y="1078111"/>
            <a:ext cx="14362770" cy="2031325"/>
          </a:xfrm>
          <a:prstGeom prst="rect">
            <a:avLst/>
          </a:prstGeom>
          <a:noFill/>
        </p:spPr>
        <p:txBody>
          <a:bodyPr wrap="square" lIns="182880" tIns="91440" rIns="182880" bIns="91440">
            <a:spAutoFit/>
          </a:bodyPr>
          <a:lstStyle/>
          <a:p>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Three Excel sheets are given to us –</a:t>
            </a:r>
          </a:p>
          <a:p>
            <a:pPr marL="457200" indent="-457200">
              <a:buClr>
                <a:schemeClr val="bg1"/>
              </a:buClr>
              <a:buFont typeface="+mj-lt"/>
              <a:buAutoNum type="arabicPeriod"/>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ProductA_google_clicks.xlsx (contains Day Index and corresponding Google Clicks data)</a:t>
            </a:r>
          </a:p>
          <a:p>
            <a:pPr marL="457200" indent="-457200">
              <a:buClr>
                <a:schemeClr val="bg1"/>
              </a:buClr>
              <a:buFont typeface="+mj-lt"/>
              <a:buAutoNum type="arabicPeriod"/>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ProductA_fb_impressions.xlsx (contains Day Index and corresponding Facebook Impressions data)</a:t>
            </a:r>
          </a:p>
          <a:p>
            <a:pPr marL="457200" indent="-457200">
              <a:buClr>
                <a:schemeClr val="bg1"/>
              </a:buClr>
              <a:buFont typeface="+mj-lt"/>
              <a:buAutoNum type="arabicPeriod"/>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ProductA.xlsx (contains Day Index and corresponding Quantity Sales data)</a:t>
            </a:r>
          </a:p>
          <a:p>
            <a:pPr marL="457200" indent="-457200">
              <a:buClr>
                <a:schemeClr val="bg1"/>
              </a:buClr>
              <a:buFont typeface="+mj-lt"/>
              <a:buAutoNum type="arabicPeriod"/>
            </a:pPr>
            <a:endPar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p:txBody>
      </p:sp>
      <p:sp>
        <p:nvSpPr>
          <p:cNvPr id="4" name="Rectangle 3">
            <a:extLst>
              <a:ext uri="{FF2B5EF4-FFF2-40B4-BE49-F238E27FC236}">
                <a16:creationId xmlns:a16="http://schemas.microsoft.com/office/drawing/2014/main" id="{161F07E3-2EE9-BC0A-14C4-E5BA0489A1B2}"/>
              </a:ext>
            </a:extLst>
          </p:cNvPr>
          <p:cNvSpPr/>
          <p:nvPr/>
        </p:nvSpPr>
        <p:spPr>
          <a:xfrm>
            <a:off x="1029638" y="2819281"/>
            <a:ext cx="7961962" cy="800219"/>
          </a:xfrm>
          <a:prstGeom prst="rect">
            <a:avLst/>
          </a:prstGeom>
          <a:noFill/>
        </p:spPr>
        <p:txBody>
          <a:bodyPr wrap="square" lIns="182880" tIns="91440" rIns="182880" bIns="91440">
            <a:spAutoFit/>
          </a:bodyPr>
          <a:lstStyle/>
          <a:p>
            <a:pPr marL="685800" indent="-685800">
              <a:buClr>
                <a:srgbClr val="FFFF00"/>
              </a:buClr>
              <a:buFont typeface="Wingdings" panose="05000000000000000000" pitchFamily="2" charset="2"/>
              <a:buChar char="q"/>
            </a:pPr>
            <a:r>
              <a:rPr lang="en-US" sz="400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Merging Data Set through EDA</a:t>
            </a:r>
          </a:p>
        </p:txBody>
      </p:sp>
      <p:sp>
        <p:nvSpPr>
          <p:cNvPr id="5" name="Rectangle 4">
            <a:extLst>
              <a:ext uri="{FF2B5EF4-FFF2-40B4-BE49-F238E27FC236}">
                <a16:creationId xmlns:a16="http://schemas.microsoft.com/office/drawing/2014/main" id="{48379699-1721-D778-B985-6CEFDD31E35F}"/>
              </a:ext>
            </a:extLst>
          </p:cNvPr>
          <p:cNvSpPr/>
          <p:nvPr/>
        </p:nvSpPr>
        <p:spPr>
          <a:xfrm>
            <a:off x="1410630" y="3458170"/>
            <a:ext cx="14362770" cy="923330"/>
          </a:xfrm>
          <a:prstGeom prst="rect">
            <a:avLst/>
          </a:prstGeom>
          <a:noFill/>
        </p:spPr>
        <p:txBody>
          <a:bodyPr wrap="square" lIns="182880" tIns="91440" rIns="182880" bIns="91440">
            <a:spAutoFit/>
          </a:bodyPr>
          <a:lstStyle/>
          <a:p>
            <a:pPr>
              <a:buClr>
                <a:schemeClr val="bg1"/>
              </a:buClr>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 have merged all three data sets through Exploratory Data Analysis into a Data set  “Merged_product.xlsx” by using Left Join and we got 212 rows and 4 columns (‘Day Index’, ‘Quantity’, ‘Clicks’ and ‘Impressions’ ).</a:t>
            </a:r>
          </a:p>
        </p:txBody>
      </p:sp>
      <p:sp>
        <p:nvSpPr>
          <p:cNvPr id="10" name="Google Shape;178;p40">
            <a:extLst>
              <a:ext uri="{FF2B5EF4-FFF2-40B4-BE49-F238E27FC236}">
                <a16:creationId xmlns:a16="http://schemas.microsoft.com/office/drawing/2014/main" id="{74934AA9-977C-074D-F792-4CA9F7FFBCB2}"/>
              </a:ext>
            </a:extLst>
          </p:cNvPr>
          <p:cNvSpPr txBox="1">
            <a:spLocks/>
          </p:cNvSpPr>
          <p:nvPr/>
        </p:nvSpPr>
        <p:spPr>
          <a:xfrm>
            <a:off x="2676292" y="-5437550"/>
            <a:ext cx="6021660" cy="1447800"/>
          </a:xfrm>
          <a:prstGeom prst="rect">
            <a:avLst/>
          </a:prstGeom>
        </p:spPr>
        <p:txBody>
          <a:bodyPr spcFirstLastPara="1" wrap="square" lIns="182850" tIns="182850" rIns="182850" bIns="18285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a:latin typeface="Oswald SemiBold" panose="00000700000000000000" pitchFamily="2" charset="0"/>
              </a:rPr>
              <a:t>INTRODUCTION</a:t>
            </a:r>
            <a:endParaRPr lang="en-IN" sz="2800" dirty="0">
              <a:latin typeface="Oswald SemiBold" panose="00000700000000000000" pitchFamily="2" charset="0"/>
            </a:endParaRPr>
          </a:p>
        </p:txBody>
      </p:sp>
      <p:sp>
        <p:nvSpPr>
          <p:cNvPr id="11" name="Google Shape;182;p40">
            <a:extLst>
              <a:ext uri="{FF2B5EF4-FFF2-40B4-BE49-F238E27FC236}">
                <a16:creationId xmlns:a16="http://schemas.microsoft.com/office/drawing/2014/main" id="{6CA10F9D-AB93-6614-B9E3-6F01B4EBA0B0}"/>
              </a:ext>
            </a:extLst>
          </p:cNvPr>
          <p:cNvSpPr txBox="1">
            <a:spLocks/>
          </p:cNvSpPr>
          <p:nvPr/>
        </p:nvSpPr>
        <p:spPr>
          <a:xfrm>
            <a:off x="1366859" y="13600032"/>
            <a:ext cx="15300506" cy="7280846"/>
          </a:xfrm>
          <a:prstGeom prst="rect">
            <a:avLst/>
          </a:prstGeom>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 dirty="0">
                <a:latin typeface="Oswald SemiBold" panose="00000700000000000000" pitchFamily="2" charset="0"/>
              </a:rPr>
              <a:t>In the competitive and fast-paced world of E-Commerce, predicting product demand with accuracy is essential for businesses to thrive. Proper demand forecasting ensures optimal inventory management, reduces operational costs, and enhances customer satisfaction. </a:t>
            </a:r>
          </a:p>
          <a:p>
            <a:endParaRPr lang="en-US" sz="400" dirty="0">
              <a:latin typeface="Oswald SemiBold" panose="00000700000000000000" pitchFamily="2" charset="0"/>
            </a:endParaRPr>
          </a:p>
          <a:p>
            <a:r>
              <a:rPr lang="en-US" sz="400" dirty="0">
                <a:latin typeface="Oswald SemiBold" panose="00000700000000000000" pitchFamily="2" charset="0"/>
              </a:rPr>
              <a:t>This project focuses on developing a sophisticated demand forecasting model that utilizes historical sales data alongside key performance indicators (KPIs) from Google Analytics, such as Google clicks and Facebook impressions.</a:t>
            </a:r>
          </a:p>
          <a:p>
            <a:endParaRPr lang="en-US" sz="400" dirty="0">
              <a:latin typeface="Oswald SemiBold" panose="00000700000000000000" pitchFamily="2" charset="0"/>
            </a:endParaRPr>
          </a:p>
          <a:p>
            <a:r>
              <a:rPr lang="en-US" sz="400" dirty="0">
                <a:latin typeface="Oswald SemiBold" panose="00000700000000000000" pitchFamily="2" charset="0"/>
              </a:rPr>
              <a:t>By leveraging advanced time series analysis and multivariate regression techniques, the model aims to uncover insights into market trends, seasonal patterns, and the effectiveness of online advertising. Identifying the correlation between past and future sales, clicks, and impressions will help in building precise autoregressive models and understanding the lagged effects of marketing efforts. Ultimately, this project aspires to provide E-Commerce businesses with actionable insights and accurate demand forecasts, enabling them to make informed decisions, optimize their operations, and improve their market strategies.</a:t>
            </a:r>
          </a:p>
        </p:txBody>
      </p:sp>
      <p:sp>
        <p:nvSpPr>
          <p:cNvPr id="9" name="Freeform 28">
            <a:extLst>
              <a:ext uri="{FF2B5EF4-FFF2-40B4-BE49-F238E27FC236}">
                <a16:creationId xmlns:a16="http://schemas.microsoft.com/office/drawing/2014/main" id="{B72ACE0D-1607-477E-94AC-4BA9A4EDCBE5}"/>
              </a:ext>
            </a:extLst>
          </p:cNvPr>
          <p:cNvSpPr/>
          <p:nvPr/>
        </p:nvSpPr>
        <p:spPr>
          <a:xfrm>
            <a:off x="13741102" y="-3467100"/>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Rectangle 11">
            <a:extLst>
              <a:ext uri="{FF2B5EF4-FFF2-40B4-BE49-F238E27FC236}">
                <a16:creationId xmlns:a16="http://schemas.microsoft.com/office/drawing/2014/main" id="{38D49D24-72D5-8909-63DB-3ED51BA78535}"/>
              </a:ext>
            </a:extLst>
          </p:cNvPr>
          <p:cNvSpPr/>
          <p:nvPr/>
        </p:nvSpPr>
        <p:spPr>
          <a:xfrm>
            <a:off x="1066800" y="4686300"/>
            <a:ext cx="7162800" cy="1261884"/>
          </a:xfrm>
          <a:prstGeom prst="rect">
            <a:avLst/>
          </a:prstGeom>
          <a:noFill/>
        </p:spPr>
        <p:txBody>
          <a:bodyPr wrap="square" lIns="182880" tIns="91440" rIns="182880" bIns="91440">
            <a:spAutoFit/>
          </a:bodyPr>
          <a:lstStyle/>
          <a:p>
            <a:pPr marL="685800" indent="-685800">
              <a:buClr>
                <a:srgbClr val="FFFF00"/>
              </a:buClr>
              <a:buFont typeface="Wingdings" panose="05000000000000000000" pitchFamily="2" charset="2"/>
              <a:buChar char="q"/>
            </a:pPr>
            <a:r>
              <a:rPr lang="en-US" sz="3500" dirty="0">
                <a:ln w="0"/>
                <a:solidFill>
                  <a:srgbClr val="FFFF00"/>
                </a:solidFill>
                <a:effectLst>
                  <a:outerShdw blurRad="38100" dist="19050" dir="2700000" algn="tl" rotWithShape="0">
                    <a:schemeClr val="dk1">
                      <a:alpha val="40000"/>
                    </a:schemeClr>
                  </a:outerShdw>
                </a:effectLst>
                <a:latin typeface="Oswald SemiBold" panose="00000700000000000000" pitchFamily="2" charset="0"/>
              </a:rPr>
              <a:t>DATA PREPROCESSING AND FEATURE ENGINEERING</a:t>
            </a:r>
          </a:p>
        </p:txBody>
      </p:sp>
      <p:pic>
        <p:nvPicPr>
          <p:cNvPr id="13" name="Picture 12">
            <a:extLst>
              <a:ext uri="{FF2B5EF4-FFF2-40B4-BE49-F238E27FC236}">
                <a16:creationId xmlns:a16="http://schemas.microsoft.com/office/drawing/2014/main" id="{6C7179D9-3BA6-9899-7251-47A6637BD952}"/>
              </a:ext>
            </a:extLst>
          </p:cNvPr>
          <p:cNvPicPr>
            <a:picLocks noChangeAspect="1"/>
          </p:cNvPicPr>
          <p:nvPr/>
        </p:nvPicPr>
        <p:blipFill>
          <a:blip r:embed="rId7"/>
          <a:stretch>
            <a:fillRect/>
          </a:stretch>
        </p:blipFill>
        <p:spPr>
          <a:xfrm>
            <a:off x="8991600" y="4548093"/>
            <a:ext cx="7675765" cy="5548407"/>
          </a:xfrm>
          <a:prstGeom prst="rect">
            <a:avLst/>
          </a:prstGeom>
        </p:spPr>
      </p:pic>
      <p:sp>
        <p:nvSpPr>
          <p:cNvPr id="14" name="Rectangle 13">
            <a:extLst>
              <a:ext uri="{FF2B5EF4-FFF2-40B4-BE49-F238E27FC236}">
                <a16:creationId xmlns:a16="http://schemas.microsoft.com/office/drawing/2014/main" id="{8407F24C-16DE-D322-E1BB-3FCDE9FEEE87}"/>
              </a:ext>
            </a:extLst>
          </p:cNvPr>
          <p:cNvSpPr/>
          <p:nvPr/>
        </p:nvSpPr>
        <p:spPr>
          <a:xfrm>
            <a:off x="1371599" y="6001583"/>
            <a:ext cx="7391401" cy="3877985"/>
          </a:xfrm>
          <a:prstGeom prst="rect">
            <a:avLst/>
          </a:prstGeom>
          <a:noFill/>
        </p:spPr>
        <p:txBody>
          <a:bodyPr wrap="square" lIns="182880" tIns="91440" rIns="182880" bIns="91440">
            <a:spAutoFit/>
          </a:bodyPr>
          <a:lstStyle/>
          <a:p>
            <a:pPr marL="342900" indent="-342900">
              <a:buClr>
                <a:schemeClr val="bg1"/>
              </a:buClr>
              <a:buFont typeface="Arial" panose="020B0604020202020204" pitchFamily="34" charset="0"/>
              <a:buChar char="•"/>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Missing values and Duplicate entries were not found in the data.</a:t>
            </a:r>
          </a:p>
          <a:p>
            <a:pPr marL="342900" indent="-342900">
              <a:buClr>
                <a:schemeClr val="bg1"/>
              </a:buClr>
              <a:buFont typeface="Arial" panose="020B0604020202020204" pitchFamily="34" charset="0"/>
              <a:buChar char="•"/>
            </a:pPr>
            <a:endPar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marL="342900" indent="-342900">
              <a:buClr>
                <a:schemeClr val="bg1"/>
              </a:buClr>
              <a:buFont typeface="Arial" panose="020B0604020202020204" pitchFamily="34" charset="0"/>
              <a:buChar char="•"/>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5 Outliers were Detected in the Quantity variable and they were replaced with 97th percentile.</a:t>
            </a:r>
          </a:p>
          <a:p>
            <a:pPr marL="342900" indent="-342900">
              <a:buClr>
                <a:schemeClr val="bg1"/>
              </a:buClr>
              <a:buFont typeface="Arial" panose="020B0604020202020204" pitchFamily="34" charset="0"/>
              <a:buChar char="•"/>
            </a:pPr>
            <a:endPar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endParaRPr>
          </a:p>
          <a:p>
            <a:pPr marL="342900" indent="-342900">
              <a:buClr>
                <a:schemeClr val="bg1"/>
              </a:buClr>
              <a:buFont typeface="Arial" panose="020B0604020202020204" pitchFamily="34" charset="0"/>
              <a:buChar char="•"/>
            </a:pP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Multiple features were engineered to improve models performance such as </a:t>
            </a:r>
            <a:r>
              <a:rPr lang="en-US" sz="240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Weekday_Monday</a:t>
            </a: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240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Weekday_Tuesday</a:t>
            </a: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etc. and </a:t>
            </a:r>
            <a:r>
              <a:rPr lang="en-US" sz="240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Month_January</a:t>
            </a: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a:t>
            </a:r>
            <a:r>
              <a:rPr lang="en-US" sz="2400" dirty="0" err="1">
                <a:ln w="0"/>
                <a:solidFill>
                  <a:schemeClr val="bg1"/>
                </a:solidFill>
                <a:effectLst>
                  <a:outerShdw blurRad="38100" dist="19050" dir="2700000" algn="tl" rotWithShape="0">
                    <a:schemeClr val="dk1">
                      <a:alpha val="40000"/>
                    </a:schemeClr>
                  </a:outerShdw>
                </a:effectLst>
                <a:latin typeface="Oswald SemiBold" panose="00000700000000000000" pitchFamily="2" charset="0"/>
              </a:rPr>
              <a:t>Month_February</a:t>
            </a:r>
            <a:r>
              <a:rPr lang="en-US" sz="2400" dirty="0">
                <a:ln w="0"/>
                <a:solidFill>
                  <a:schemeClr val="bg1"/>
                </a:solidFill>
                <a:effectLst>
                  <a:outerShdw blurRad="38100" dist="19050" dir="2700000" algn="tl" rotWithShape="0">
                    <a:schemeClr val="dk1">
                      <a:alpha val="40000"/>
                    </a:schemeClr>
                  </a:outerShdw>
                </a:effectLst>
                <a:latin typeface="Oswald SemiBold" panose="00000700000000000000" pitchFamily="2" charset="0"/>
              </a:rPr>
              <a:t>, etc.</a:t>
            </a:r>
          </a:p>
        </p:txBody>
      </p:sp>
      <p:sp>
        <p:nvSpPr>
          <p:cNvPr id="15" name="Freeform 28">
            <a:extLst>
              <a:ext uri="{FF2B5EF4-FFF2-40B4-BE49-F238E27FC236}">
                <a16:creationId xmlns:a16="http://schemas.microsoft.com/office/drawing/2014/main" id="{F8FE4365-035C-CB6F-083B-CC8FA44FB22B}"/>
              </a:ext>
            </a:extLst>
          </p:cNvPr>
          <p:cNvSpPr/>
          <p:nvPr/>
        </p:nvSpPr>
        <p:spPr>
          <a:xfrm rot="10800000">
            <a:off x="-5346982" y="6685540"/>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8839200" y="2421670"/>
            <a:ext cx="1621594" cy="1621594"/>
          </a:xfrm>
          <a:custGeom>
            <a:avLst/>
            <a:gdLst/>
            <a:ahLst/>
            <a:cxnLst/>
            <a:rect l="l" t="t" r="r" b="b"/>
            <a:pathLst>
              <a:path w="1621594" h="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a:off x="8839200" y="6263584"/>
            <a:ext cx="1621594" cy="1621594"/>
          </a:xfrm>
          <a:custGeom>
            <a:avLst/>
            <a:gdLst/>
            <a:ahLst/>
            <a:cxnLst/>
            <a:rect l="l" t="t" r="r" b="b"/>
            <a:pathLst>
              <a:path w="1621594" h="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0" y="0"/>
            <a:ext cx="9411059" cy="10287000"/>
            <a:chOff x="0" y="0"/>
            <a:chExt cx="2478633" cy="2709333"/>
          </a:xfrm>
        </p:grpSpPr>
        <p:sp>
          <p:nvSpPr>
            <p:cNvPr id="8" name="Freeform 8"/>
            <p:cNvSpPr/>
            <p:nvPr/>
          </p:nvSpPr>
          <p:spPr>
            <a:xfrm>
              <a:off x="0" y="0"/>
              <a:ext cx="2478633" cy="2709333"/>
            </a:xfrm>
            <a:custGeom>
              <a:avLst/>
              <a:gdLst/>
              <a:ahLst/>
              <a:cxnLst/>
              <a:rect l="l" t="t" r="r" b="b"/>
              <a:pathLst>
                <a:path w="2478633" h="2709333">
                  <a:moveTo>
                    <a:pt x="0" y="0"/>
                  </a:moveTo>
                  <a:lnTo>
                    <a:pt x="2478633" y="0"/>
                  </a:lnTo>
                  <a:lnTo>
                    <a:pt x="2478633" y="2709333"/>
                  </a:lnTo>
                  <a:lnTo>
                    <a:pt x="0" y="2709333"/>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sp>
        <p:sp>
          <p:nvSpPr>
            <p:cNvPr id="9" name="TextBox 9"/>
            <p:cNvSpPr txBox="1"/>
            <p:nvPr/>
          </p:nvSpPr>
          <p:spPr>
            <a:xfrm>
              <a:off x="0" y="-38100"/>
              <a:ext cx="2478633" cy="274743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50800" tIns="50800" rIns="50800" bIns="50800" rtlCol="0" anchor="ctr"/>
            <a:lstStyle/>
            <a:p>
              <a:pPr algn="ctr">
                <a:lnSpc>
                  <a:spcPts val="2100"/>
                </a:lnSpc>
              </a:pPr>
              <a:endParaRPr/>
            </a:p>
          </p:txBody>
        </p:sp>
      </p:grpSp>
      <p:sp>
        <p:nvSpPr>
          <p:cNvPr id="18" name="Content Placeholder 2">
            <a:extLst>
              <a:ext uri="{FF2B5EF4-FFF2-40B4-BE49-F238E27FC236}">
                <a16:creationId xmlns:a16="http://schemas.microsoft.com/office/drawing/2014/main" id="{CB45B0BA-C544-6E41-9E45-B45B0DCB9B5F}"/>
              </a:ext>
            </a:extLst>
          </p:cNvPr>
          <p:cNvSpPr txBox="1">
            <a:spLocks/>
          </p:cNvSpPr>
          <p:nvPr/>
        </p:nvSpPr>
        <p:spPr>
          <a:xfrm>
            <a:off x="10896600" y="2028017"/>
            <a:ext cx="6172200" cy="66968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000" dirty="0">
                <a:solidFill>
                  <a:schemeClr val="bg1"/>
                </a:solidFill>
                <a:latin typeface="Oswald SemiBold" panose="00000700000000000000" pitchFamily="2" charset="0"/>
              </a:rPr>
              <a:t>From the correlation matrix, we derive following conclusions:</a:t>
            </a:r>
          </a:p>
          <a:p>
            <a:pPr marL="0" indent="0">
              <a:buFont typeface="Arial" pitchFamily="34" charset="0"/>
              <a:buNone/>
            </a:pPr>
            <a:endParaRPr lang="en-US" sz="3000" dirty="0">
              <a:solidFill>
                <a:schemeClr val="bg1"/>
              </a:solidFill>
              <a:latin typeface="Oswald SemiBold" panose="00000700000000000000" pitchFamily="2" charset="0"/>
            </a:endParaRPr>
          </a:p>
          <a:p>
            <a:r>
              <a:rPr lang="en-US" sz="3000" dirty="0">
                <a:solidFill>
                  <a:schemeClr val="bg1"/>
                </a:solidFill>
                <a:latin typeface="Oswald SemiBold" panose="00000700000000000000" pitchFamily="2" charset="0"/>
              </a:rPr>
              <a:t>Clicks have good positive correlation with Quantity</a:t>
            </a:r>
          </a:p>
          <a:p>
            <a:endParaRPr lang="en-US" sz="3000" dirty="0">
              <a:solidFill>
                <a:schemeClr val="bg1"/>
              </a:solidFill>
              <a:latin typeface="Oswald SemiBold" panose="00000700000000000000" pitchFamily="2" charset="0"/>
            </a:endParaRPr>
          </a:p>
          <a:p>
            <a:r>
              <a:rPr lang="en-US" sz="3000" dirty="0">
                <a:solidFill>
                  <a:schemeClr val="bg1"/>
                </a:solidFill>
                <a:latin typeface="Oswald SemiBold" panose="00000700000000000000" pitchFamily="2" charset="0"/>
              </a:rPr>
              <a:t>Impressions also have slight positive relation to Quantity</a:t>
            </a:r>
          </a:p>
          <a:p>
            <a:endParaRPr lang="en-US" sz="3000" dirty="0">
              <a:solidFill>
                <a:schemeClr val="bg1"/>
              </a:solidFill>
              <a:latin typeface="Oswald SemiBold" panose="00000700000000000000" pitchFamily="2" charset="0"/>
            </a:endParaRPr>
          </a:p>
          <a:p>
            <a:r>
              <a:rPr lang="en-US" sz="3000" dirty="0">
                <a:solidFill>
                  <a:schemeClr val="bg1"/>
                </a:solidFill>
                <a:latin typeface="Oswald SemiBold" panose="00000700000000000000" pitchFamily="2" charset="0"/>
              </a:rPr>
              <a:t>Impressions also have a very minute positive relation to Clicks</a:t>
            </a:r>
            <a:r>
              <a:rPr lang="en-IN" sz="3000" dirty="0">
                <a:solidFill>
                  <a:schemeClr val="bg1"/>
                </a:solidFill>
                <a:latin typeface="Oswald SemiBold" panose="00000700000000000000" pitchFamily="2" charset="0"/>
              </a:rPr>
              <a:t> (more Impressions leading to more Clicks)</a:t>
            </a:r>
            <a:endParaRPr lang="en-US" sz="3000" dirty="0">
              <a:solidFill>
                <a:schemeClr val="bg1"/>
              </a:solidFill>
              <a:latin typeface="Oswald SemiBold" panose="00000700000000000000" pitchFamily="2" charset="0"/>
            </a:endParaRPr>
          </a:p>
        </p:txBody>
      </p:sp>
      <p:sp>
        <p:nvSpPr>
          <p:cNvPr id="20" name="Google Shape;244;p46">
            <a:extLst>
              <a:ext uri="{FF2B5EF4-FFF2-40B4-BE49-F238E27FC236}">
                <a16:creationId xmlns:a16="http://schemas.microsoft.com/office/drawing/2014/main" id="{6C982BE3-F515-7A04-B902-B906E40AF3A7}"/>
              </a:ext>
            </a:extLst>
          </p:cNvPr>
          <p:cNvSpPr/>
          <p:nvPr/>
        </p:nvSpPr>
        <p:spPr>
          <a:xfrm>
            <a:off x="372865" y="267613"/>
            <a:ext cx="914400" cy="881958"/>
          </a:xfrm>
          <a:prstGeom prst="ellipse">
            <a:avLst/>
          </a:prstGeom>
          <a:ln>
            <a:noFill/>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TextBox 23">
            <a:extLst>
              <a:ext uri="{FF2B5EF4-FFF2-40B4-BE49-F238E27FC236}">
                <a16:creationId xmlns:a16="http://schemas.microsoft.com/office/drawing/2014/main" id="{11FA4D07-F593-41CF-9971-1C312D1DA1F9}"/>
              </a:ext>
            </a:extLst>
          </p:cNvPr>
          <p:cNvSpPr txBox="1"/>
          <p:nvPr/>
        </p:nvSpPr>
        <p:spPr>
          <a:xfrm>
            <a:off x="1447800" y="342900"/>
            <a:ext cx="4724400" cy="784830"/>
          </a:xfrm>
          <a:prstGeom prst="rect">
            <a:avLst/>
          </a:prstGeom>
          <a:noFill/>
        </p:spPr>
        <p:txBody>
          <a:bodyPr wrap="square">
            <a:spAutoFit/>
          </a:bodyPr>
          <a:lstStyle/>
          <a:p>
            <a:r>
              <a:rPr lang="en-US" sz="4500" dirty="0">
                <a:ln>
                  <a:solidFill>
                    <a:schemeClr val="tx1"/>
                  </a:solidFill>
                </a:ln>
                <a:solidFill>
                  <a:schemeClr val="accent6"/>
                </a:solidFill>
                <a:latin typeface="Oswald SemiBold" panose="00000700000000000000" pitchFamily="2" charset="0"/>
              </a:rPr>
              <a:t>Correlation matrix</a:t>
            </a:r>
            <a:endParaRPr lang="en-IN" sz="4500" dirty="0">
              <a:ln>
                <a:solidFill>
                  <a:schemeClr val="tx1"/>
                </a:solidFill>
              </a:ln>
              <a:solidFill>
                <a:schemeClr val="accent6"/>
              </a:solidFill>
              <a:latin typeface="Oswald SemiBold" panose="00000700000000000000" pitchFamily="2" charset="0"/>
            </a:endParaRPr>
          </a:p>
        </p:txBody>
      </p:sp>
      <p:pic>
        <p:nvPicPr>
          <p:cNvPr id="25" name="Picture 24">
            <a:extLst>
              <a:ext uri="{FF2B5EF4-FFF2-40B4-BE49-F238E27FC236}">
                <a16:creationId xmlns:a16="http://schemas.microsoft.com/office/drawing/2014/main" id="{97DD620B-6DD5-F2EB-C014-926E681EC9C7}"/>
              </a:ext>
            </a:extLst>
          </p:cNvPr>
          <p:cNvPicPr>
            <a:picLocks noChangeAspect="1"/>
          </p:cNvPicPr>
          <p:nvPr/>
        </p:nvPicPr>
        <p:blipFill>
          <a:blip r:embed="rId4"/>
          <a:stretch>
            <a:fillRect/>
          </a:stretch>
        </p:blipFill>
        <p:spPr>
          <a:xfrm>
            <a:off x="304800" y="1382571"/>
            <a:ext cx="8744751" cy="8367279"/>
          </a:xfrm>
          <a:prstGeom prst="rect">
            <a:avLst/>
          </a:prstGeom>
        </p:spPr>
      </p:pic>
      <p:grpSp>
        <p:nvGrpSpPr>
          <p:cNvPr id="26" name="Google Shape;248;p46">
            <a:extLst>
              <a:ext uri="{FF2B5EF4-FFF2-40B4-BE49-F238E27FC236}">
                <a16:creationId xmlns:a16="http://schemas.microsoft.com/office/drawing/2014/main" id="{3668AE70-EC1A-1C5B-C1A9-588BEB2F3952}"/>
              </a:ext>
            </a:extLst>
          </p:cNvPr>
          <p:cNvGrpSpPr/>
          <p:nvPr/>
        </p:nvGrpSpPr>
        <p:grpSpPr>
          <a:xfrm>
            <a:off x="601465" y="442784"/>
            <a:ext cx="465335" cy="531615"/>
            <a:chOff x="3990517" y="3354173"/>
            <a:chExt cx="279559" cy="363402"/>
          </a:xfrm>
          <a:solidFill>
            <a:schemeClr val="tx1"/>
          </a:solidFill>
        </p:grpSpPr>
        <p:sp>
          <p:nvSpPr>
            <p:cNvPr id="27" name="Google Shape;249;p46">
              <a:extLst>
                <a:ext uri="{FF2B5EF4-FFF2-40B4-BE49-F238E27FC236}">
                  <a16:creationId xmlns:a16="http://schemas.microsoft.com/office/drawing/2014/main" id="{BAD8BDF0-1378-A1A5-9D94-1CDC19B8B74B}"/>
                </a:ext>
              </a:extLst>
            </p:cNvPr>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0;p46">
              <a:extLst>
                <a:ext uri="{FF2B5EF4-FFF2-40B4-BE49-F238E27FC236}">
                  <a16:creationId xmlns:a16="http://schemas.microsoft.com/office/drawing/2014/main" id="{53FE45DD-D6A5-08CE-5245-1EFA59C12674}"/>
                </a:ext>
              </a:extLst>
            </p:cNvPr>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1;p46">
              <a:extLst>
                <a:ext uri="{FF2B5EF4-FFF2-40B4-BE49-F238E27FC236}">
                  <a16:creationId xmlns:a16="http://schemas.microsoft.com/office/drawing/2014/main" id="{46B29406-85E6-5237-3405-0BCB1C6D23E3}"/>
                </a:ext>
              </a:extLst>
            </p:cNvPr>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5957D2-226E-AC23-105D-DE38FC3E0888}"/>
              </a:ext>
            </a:extLst>
          </p:cNvPr>
          <p:cNvPicPr>
            <a:picLocks noChangeAspect="1"/>
          </p:cNvPicPr>
          <p:nvPr/>
        </p:nvPicPr>
        <p:blipFill>
          <a:blip r:embed="rId2"/>
          <a:stretch>
            <a:fillRect/>
          </a:stretch>
        </p:blipFill>
        <p:spPr>
          <a:xfrm>
            <a:off x="1524001" y="2023316"/>
            <a:ext cx="15163799" cy="6101597"/>
          </a:xfrm>
          <a:prstGeom prst="rect">
            <a:avLst/>
          </a:prstGeom>
        </p:spPr>
      </p:pic>
      <p:sp>
        <p:nvSpPr>
          <p:cNvPr id="7" name="Content Placeholder 2">
            <a:extLst>
              <a:ext uri="{FF2B5EF4-FFF2-40B4-BE49-F238E27FC236}">
                <a16:creationId xmlns:a16="http://schemas.microsoft.com/office/drawing/2014/main" id="{683D4D5A-3D06-E624-8947-420A382F7B37}"/>
              </a:ext>
            </a:extLst>
          </p:cNvPr>
          <p:cNvSpPr txBox="1">
            <a:spLocks/>
          </p:cNvSpPr>
          <p:nvPr/>
        </p:nvSpPr>
        <p:spPr>
          <a:xfrm>
            <a:off x="1143000" y="8749837"/>
            <a:ext cx="18288000" cy="20324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solidFill>
                  <a:schemeClr val="bg1"/>
                </a:solidFill>
                <a:latin typeface="Oswald SemiBold" panose="00000700000000000000" pitchFamily="2" charset="0"/>
              </a:rPr>
              <a:t> There are more peaks in the month of December, March, April and May.</a:t>
            </a:r>
          </a:p>
        </p:txBody>
      </p:sp>
      <p:pic>
        <p:nvPicPr>
          <p:cNvPr id="4" name="Picture 3">
            <a:extLst>
              <a:ext uri="{FF2B5EF4-FFF2-40B4-BE49-F238E27FC236}">
                <a16:creationId xmlns:a16="http://schemas.microsoft.com/office/drawing/2014/main" id="{B184B853-CB70-813F-7854-B6A84B6A3FC8}"/>
              </a:ext>
            </a:extLst>
          </p:cNvPr>
          <p:cNvPicPr>
            <a:picLocks noChangeAspect="1"/>
          </p:cNvPicPr>
          <p:nvPr/>
        </p:nvPicPr>
        <p:blipFill>
          <a:blip r:embed="rId3"/>
          <a:stretch>
            <a:fillRect/>
          </a:stretch>
        </p:blipFill>
        <p:spPr>
          <a:xfrm>
            <a:off x="1524001" y="2023316"/>
            <a:ext cx="15163799" cy="6101597"/>
          </a:xfrm>
          <a:prstGeom prst="rect">
            <a:avLst/>
          </a:prstGeom>
        </p:spPr>
      </p:pic>
      <p:sp>
        <p:nvSpPr>
          <p:cNvPr id="3" name="Oval 2">
            <a:extLst>
              <a:ext uri="{FF2B5EF4-FFF2-40B4-BE49-F238E27FC236}">
                <a16:creationId xmlns:a16="http://schemas.microsoft.com/office/drawing/2014/main" id="{D1C29A2C-5B1C-44EB-5355-53A056017928}"/>
              </a:ext>
            </a:extLst>
          </p:cNvPr>
          <p:cNvSpPr/>
          <p:nvPr/>
        </p:nvSpPr>
        <p:spPr>
          <a:xfrm>
            <a:off x="3078481" y="2445693"/>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5" name="Oval 4">
            <a:extLst>
              <a:ext uri="{FF2B5EF4-FFF2-40B4-BE49-F238E27FC236}">
                <a16:creationId xmlns:a16="http://schemas.microsoft.com/office/drawing/2014/main" id="{4428DBC7-43E4-442B-0E8E-A8B8A2970621}"/>
              </a:ext>
            </a:extLst>
          </p:cNvPr>
          <p:cNvSpPr/>
          <p:nvPr/>
        </p:nvSpPr>
        <p:spPr>
          <a:xfrm>
            <a:off x="2743201" y="308610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6" name="Oval 5">
            <a:extLst>
              <a:ext uri="{FF2B5EF4-FFF2-40B4-BE49-F238E27FC236}">
                <a16:creationId xmlns:a16="http://schemas.microsoft.com/office/drawing/2014/main" id="{FA56DE4B-D885-AFD8-1E85-C537ECB235B3}"/>
              </a:ext>
            </a:extLst>
          </p:cNvPr>
          <p:cNvSpPr/>
          <p:nvPr/>
        </p:nvSpPr>
        <p:spPr>
          <a:xfrm>
            <a:off x="7467601" y="240030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8" name="Oval 7">
            <a:extLst>
              <a:ext uri="{FF2B5EF4-FFF2-40B4-BE49-F238E27FC236}">
                <a16:creationId xmlns:a16="http://schemas.microsoft.com/office/drawing/2014/main" id="{383EA278-50CE-C0C7-84F5-9837302CDE60}"/>
              </a:ext>
            </a:extLst>
          </p:cNvPr>
          <p:cNvSpPr/>
          <p:nvPr/>
        </p:nvSpPr>
        <p:spPr>
          <a:xfrm>
            <a:off x="11506201" y="26593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9" name="Oval 8">
            <a:extLst>
              <a:ext uri="{FF2B5EF4-FFF2-40B4-BE49-F238E27FC236}">
                <a16:creationId xmlns:a16="http://schemas.microsoft.com/office/drawing/2014/main" id="{83259C3E-7B82-FAB7-C8E9-CABC2CC0B1CB}"/>
              </a:ext>
            </a:extLst>
          </p:cNvPr>
          <p:cNvSpPr/>
          <p:nvPr/>
        </p:nvSpPr>
        <p:spPr>
          <a:xfrm>
            <a:off x="11231881" y="33451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0" name="Oval 9">
            <a:extLst>
              <a:ext uri="{FF2B5EF4-FFF2-40B4-BE49-F238E27FC236}">
                <a16:creationId xmlns:a16="http://schemas.microsoft.com/office/drawing/2014/main" id="{5248C131-2C25-5BA8-D555-3712E3D99311}"/>
              </a:ext>
            </a:extLst>
          </p:cNvPr>
          <p:cNvSpPr/>
          <p:nvPr/>
        </p:nvSpPr>
        <p:spPr>
          <a:xfrm>
            <a:off x="9677401" y="31927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1" name="Oval 10">
            <a:extLst>
              <a:ext uri="{FF2B5EF4-FFF2-40B4-BE49-F238E27FC236}">
                <a16:creationId xmlns:a16="http://schemas.microsoft.com/office/drawing/2014/main" id="{7FF7221A-9A9C-A8A5-7FC1-8599D43D3D26}"/>
              </a:ext>
            </a:extLst>
          </p:cNvPr>
          <p:cNvSpPr/>
          <p:nvPr/>
        </p:nvSpPr>
        <p:spPr>
          <a:xfrm>
            <a:off x="8458201" y="33451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14" name="Freeform 10">
            <a:extLst>
              <a:ext uri="{FF2B5EF4-FFF2-40B4-BE49-F238E27FC236}">
                <a16:creationId xmlns:a16="http://schemas.microsoft.com/office/drawing/2014/main" id="{5E698A50-026E-A43E-C549-02C129F80689}"/>
              </a:ext>
            </a:extLst>
          </p:cNvPr>
          <p:cNvSpPr/>
          <p:nvPr/>
        </p:nvSpPr>
        <p:spPr>
          <a:xfrm>
            <a:off x="695451" y="178555"/>
            <a:ext cx="759214" cy="773945"/>
          </a:xfrm>
          <a:custGeom>
            <a:avLst/>
            <a:gdLst/>
            <a:ahLst/>
            <a:cxnLst/>
            <a:rect l="l" t="t" r="r" b="b"/>
            <a:pathLst>
              <a:path w="2369553" h="2369553">
                <a:moveTo>
                  <a:pt x="0" y="0"/>
                </a:moveTo>
                <a:lnTo>
                  <a:pt x="2369553" y="0"/>
                </a:lnTo>
                <a:lnTo>
                  <a:pt x="2369553" y="2369553"/>
                </a:lnTo>
                <a:lnTo>
                  <a:pt x="0" y="23695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Google Shape;194;p41">
            <a:extLst>
              <a:ext uri="{FF2B5EF4-FFF2-40B4-BE49-F238E27FC236}">
                <a16:creationId xmlns:a16="http://schemas.microsoft.com/office/drawing/2014/main" id="{8090C544-010B-B403-00F3-ABE6C9FA21BF}"/>
              </a:ext>
            </a:extLst>
          </p:cNvPr>
          <p:cNvSpPr txBox="1">
            <a:spLocks/>
          </p:cNvSpPr>
          <p:nvPr/>
        </p:nvSpPr>
        <p:spPr>
          <a:xfrm>
            <a:off x="914400" y="-38100"/>
            <a:ext cx="5496809" cy="10668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b="1" dirty="0">
                <a:solidFill>
                  <a:schemeClr val="accent6"/>
                </a:solidFill>
                <a:latin typeface="Oswald SemiBold" panose="00000700000000000000" pitchFamily="2" charset="0"/>
              </a:rPr>
              <a:t>VISUALIZATION</a:t>
            </a:r>
            <a:endParaRPr lang="en-US" sz="5000" dirty="0">
              <a:solidFill>
                <a:schemeClr val="accent6"/>
              </a:solidFill>
              <a:latin typeface="Oswald SemiBold" panose="00000700000000000000" pitchFamily="2" charset="0"/>
            </a:endParaRPr>
          </a:p>
        </p:txBody>
      </p:sp>
      <p:sp>
        <p:nvSpPr>
          <p:cNvPr id="16" name="TextBox 15">
            <a:extLst>
              <a:ext uri="{FF2B5EF4-FFF2-40B4-BE49-F238E27FC236}">
                <a16:creationId xmlns:a16="http://schemas.microsoft.com/office/drawing/2014/main" id="{771E3898-B0F9-BEFC-E1DC-6F86AA98B15E}"/>
              </a:ext>
            </a:extLst>
          </p:cNvPr>
          <p:cNvSpPr txBox="1"/>
          <p:nvPr/>
        </p:nvSpPr>
        <p:spPr>
          <a:xfrm>
            <a:off x="973896" y="1220569"/>
            <a:ext cx="8474904"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Day wise Quantity for each month</a:t>
            </a:r>
          </a:p>
        </p:txBody>
      </p:sp>
    </p:spTree>
    <p:extLst>
      <p:ext uri="{BB962C8B-B14F-4D97-AF65-F5344CB8AC3E}">
        <p14:creationId xmlns:p14="http://schemas.microsoft.com/office/powerpoint/2010/main" val="80083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73137B-C569-9F7A-ACB0-9DC0E5D0899F}"/>
              </a:ext>
            </a:extLst>
          </p:cNvPr>
          <p:cNvPicPr>
            <a:picLocks noChangeAspect="1"/>
          </p:cNvPicPr>
          <p:nvPr/>
        </p:nvPicPr>
        <p:blipFill>
          <a:blip r:embed="rId2"/>
          <a:stretch>
            <a:fillRect/>
          </a:stretch>
        </p:blipFill>
        <p:spPr>
          <a:xfrm>
            <a:off x="770722" y="1752600"/>
            <a:ext cx="16673537" cy="6247253"/>
          </a:xfrm>
          <a:prstGeom prst="rect">
            <a:avLst/>
          </a:prstGeom>
        </p:spPr>
      </p:pic>
      <p:sp>
        <p:nvSpPr>
          <p:cNvPr id="7" name="Content Placeholder 2">
            <a:extLst>
              <a:ext uri="{FF2B5EF4-FFF2-40B4-BE49-F238E27FC236}">
                <a16:creationId xmlns:a16="http://schemas.microsoft.com/office/drawing/2014/main" id="{683D4D5A-3D06-E624-8947-420A382F7B37}"/>
              </a:ext>
            </a:extLst>
          </p:cNvPr>
          <p:cNvSpPr txBox="1">
            <a:spLocks/>
          </p:cNvSpPr>
          <p:nvPr/>
        </p:nvSpPr>
        <p:spPr>
          <a:xfrm>
            <a:off x="304800" y="8521237"/>
            <a:ext cx="18288000" cy="20324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solidFill>
                  <a:schemeClr val="bg1"/>
                </a:solidFill>
                <a:latin typeface="Oswald SemiBold" panose="00000700000000000000" pitchFamily="2" charset="0"/>
              </a:rPr>
              <a:t> Month of May and June have the lowest Clicks, while February has highest peak.</a:t>
            </a:r>
          </a:p>
        </p:txBody>
      </p:sp>
      <p:pic>
        <p:nvPicPr>
          <p:cNvPr id="3" name="Picture 2">
            <a:extLst>
              <a:ext uri="{FF2B5EF4-FFF2-40B4-BE49-F238E27FC236}">
                <a16:creationId xmlns:a16="http://schemas.microsoft.com/office/drawing/2014/main" id="{17677222-2040-BB2B-748B-6B55C87245E8}"/>
              </a:ext>
            </a:extLst>
          </p:cNvPr>
          <p:cNvPicPr>
            <a:picLocks noChangeAspect="1"/>
          </p:cNvPicPr>
          <p:nvPr/>
        </p:nvPicPr>
        <p:blipFill>
          <a:blip r:embed="rId3"/>
          <a:stretch>
            <a:fillRect/>
          </a:stretch>
        </p:blipFill>
        <p:spPr>
          <a:xfrm>
            <a:off x="770723" y="1752600"/>
            <a:ext cx="16673536" cy="6247253"/>
          </a:xfrm>
          <a:prstGeom prst="rect">
            <a:avLst/>
          </a:prstGeom>
        </p:spPr>
      </p:pic>
      <p:sp>
        <p:nvSpPr>
          <p:cNvPr id="2" name="Right Brace 1">
            <a:extLst>
              <a:ext uri="{FF2B5EF4-FFF2-40B4-BE49-F238E27FC236}">
                <a16:creationId xmlns:a16="http://schemas.microsoft.com/office/drawing/2014/main" id="{622D9C0B-7958-9749-7B20-310794DB0E0B}"/>
              </a:ext>
            </a:extLst>
          </p:cNvPr>
          <p:cNvSpPr/>
          <p:nvPr/>
        </p:nvSpPr>
        <p:spPr>
          <a:xfrm rot="16200000">
            <a:off x="14344305" y="2623365"/>
            <a:ext cx="495993" cy="4191001"/>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sz="2700"/>
          </a:p>
        </p:txBody>
      </p:sp>
      <p:sp>
        <p:nvSpPr>
          <p:cNvPr id="4" name="TextBox 3">
            <a:extLst>
              <a:ext uri="{FF2B5EF4-FFF2-40B4-BE49-F238E27FC236}">
                <a16:creationId xmlns:a16="http://schemas.microsoft.com/office/drawing/2014/main" id="{5455C9F7-8913-33C8-B32B-F86DA4D15827}"/>
              </a:ext>
            </a:extLst>
          </p:cNvPr>
          <p:cNvSpPr txBox="1"/>
          <p:nvPr/>
        </p:nvSpPr>
        <p:spPr>
          <a:xfrm>
            <a:off x="13736138" y="4026069"/>
            <a:ext cx="1732462" cy="507831"/>
          </a:xfrm>
          <a:prstGeom prst="rect">
            <a:avLst/>
          </a:prstGeom>
          <a:noFill/>
        </p:spPr>
        <p:txBody>
          <a:bodyPr wrap="square" rtlCol="0">
            <a:spAutoFit/>
          </a:bodyPr>
          <a:lstStyle/>
          <a:p>
            <a:r>
              <a:rPr lang="en-US" sz="2700" dirty="0"/>
              <a:t>Least clicks</a:t>
            </a:r>
            <a:endParaRPr lang="en-IN" sz="2700" dirty="0"/>
          </a:p>
        </p:txBody>
      </p:sp>
      <p:sp>
        <p:nvSpPr>
          <p:cNvPr id="5" name="Oval 4">
            <a:extLst>
              <a:ext uri="{FF2B5EF4-FFF2-40B4-BE49-F238E27FC236}">
                <a16:creationId xmlns:a16="http://schemas.microsoft.com/office/drawing/2014/main" id="{AB715DC9-F44F-146E-5DB6-4BD3272FF4B0}"/>
              </a:ext>
            </a:extLst>
          </p:cNvPr>
          <p:cNvSpPr/>
          <p:nvPr/>
        </p:nvSpPr>
        <p:spPr>
          <a:xfrm>
            <a:off x="7620000" y="21259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6" name="TextBox 5">
            <a:extLst>
              <a:ext uri="{FF2B5EF4-FFF2-40B4-BE49-F238E27FC236}">
                <a16:creationId xmlns:a16="http://schemas.microsoft.com/office/drawing/2014/main" id="{95862EB3-A867-0F35-C988-DE8B09A58B9B}"/>
              </a:ext>
            </a:extLst>
          </p:cNvPr>
          <p:cNvSpPr txBox="1"/>
          <p:nvPr/>
        </p:nvSpPr>
        <p:spPr>
          <a:xfrm>
            <a:off x="228600" y="723900"/>
            <a:ext cx="8474904"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Day wise Clicks for each month</a:t>
            </a:r>
          </a:p>
        </p:txBody>
      </p:sp>
    </p:spTree>
    <p:extLst>
      <p:ext uri="{BB962C8B-B14F-4D97-AF65-F5344CB8AC3E}">
        <p14:creationId xmlns:p14="http://schemas.microsoft.com/office/powerpoint/2010/main" val="4053816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DCA9B7-03C6-3324-E761-E43565F32D26}"/>
              </a:ext>
            </a:extLst>
          </p:cNvPr>
          <p:cNvPicPr>
            <a:picLocks noChangeAspect="1"/>
          </p:cNvPicPr>
          <p:nvPr/>
        </p:nvPicPr>
        <p:blipFill>
          <a:blip r:embed="rId2"/>
          <a:stretch>
            <a:fillRect/>
          </a:stretch>
        </p:blipFill>
        <p:spPr>
          <a:xfrm>
            <a:off x="609600" y="1879816"/>
            <a:ext cx="17068800" cy="6678152"/>
          </a:xfrm>
          <a:prstGeom prst="rect">
            <a:avLst/>
          </a:prstGeom>
        </p:spPr>
      </p:pic>
      <p:sp>
        <p:nvSpPr>
          <p:cNvPr id="7" name="Content Placeholder 2">
            <a:extLst>
              <a:ext uri="{FF2B5EF4-FFF2-40B4-BE49-F238E27FC236}">
                <a16:creationId xmlns:a16="http://schemas.microsoft.com/office/drawing/2014/main" id="{683D4D5A-3D06-E624-8947-420A382F7B37}"/>
              </a:ext>
            </a:extLst>
          </p:cNvPr>
          <p:cNvSpPr txBox="1">
            <a:spLocks/>
          </p:cNvSpPr>
          <p:nvPr/>
        </p:nvSpPr>
        <p:spPr>
          <a:xfrm>
            <a:off x="990600" y="9054637"/>
            <a:ext cx="18288000" cy="20324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latin typeface="Oswald SemiBold" panose="00000700000000000000" pitchFamily="2" charset="0"/>
              </a:rPr>
              <a:t> Highest peak of impressions is in the month of March, followed by February and April.</a:t>
            </a:r>
          </a:p>
        </p:txBody>
      </p:sp>
      <p:pic>
        <p:nvPicPr>
          <p:cNvPr id="4" name="Picture 3">
            <a:extLst>
              <a:ext uri="{FF2B5EF4-FFF2-40B4-BE49-F238E27FC236}">
                <a16:creationId xmlns:a16="http://schemas.microsoft.com/office/drawing/2014/main" id="{E41EF8B7-28AE-33D1-9980-8CD0ABB3007A}"/>
              </a:ext>
            </a:extLst>
          </p:cNvPr>
          <p:cNvPicPr>
            <a:picLocks noChangeAspect="1"/>
          </p:cNvPicPr>
          <p:nvPr/>
        </p:nvPicPr>
        <p:blipFill>
          <a:blip r:embed="rId3"/>
          <a:stretch>
            <a:fillRect/>
          </a:stretch>
        </p:blipFill>
        <p:spPr>
          <a:xfrm>
            <a:off x="609600" y="1866900"/>
            <a:ext cx="17068800" cy="6678152"/>
          </a:xfrm>
          <a:prstGeom prst="rect">
            <a:avLst/>
          </a:prstGeom>
        </p:spPr>
      </p:pic>
      <p:sp>
        <p:nvSpPr>
          <p:cNvPr id="2" name="Oval 1">
            <a:extLst>
              <a:ext uri="{FF2B5EF4-FFF2-40B4-BE49-F238E27FC236}">
                <a16:creationId xmlns:a16="http://schemas.microsoft.com/office/drawing/2014/main" id="{B330305D-0AEA-41BC-575A-94D850DA23E2}"/>
              </a:ext>
            </a:extLst>
          </p:cNvPr>
          <p:cNvSpPr/>
          <p:nvPr/>
        </p:nvSpPr>
        <p:spPr>
          <a:xfrm>
            <a:off x="7162800" y="22783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3" name="Oval 2">
            <a:extLst>
              <a:ext uri="{FF2B5EF4-FFF2-40B4-BE49-F238E27FC236}">
                <a16:creationId xmlns:a16="http://schemas.microsoft.com/office/drawing/2014/main" id="{46E4C950-E12B-DDC2-4973-E6E18F0AA229}"/>
              </a:ext>
            </a:extLst>
          </p:cNvPr>
          <p:cNvSpPr/>
          <p:nvPr/>
        </p:nvSpPr>
        <p:spPr>
          <a:xfrm>
            <a:off x="4267200" y="265938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5" name="Oval 4">
            <a:extLst>
              <a:ext uri="{FF2B5EF4-FFF2-40B4-BE49-F238E27FC236}">
                <a16:creationId xmlns:a16="http://schemas.microsoft.com/office/drawing/2014/main" id="{9C83534D-1479-6FEA-477C-7820C83D730B}"/>
              </a:ext>
            </a:extLst>
          </p:cNvPr>
          <p:cNvSpPr/>
          <p:nvPr/>
        </p:nvSpPr>
        <p:spPr>
          <a:xfrm>
            <a:off x="9555480" y="2552700"/>
            <a:ext cx="198120" cy="198120"/>
          </a:xfrm>
          <a:prstGeom prst="ellipse">
            <a:avLst/>
          </a:prstGeom>
          <a:solidFill>
            <a:srgbClr val="FFFF00"/>
          </a:solidFill>
          <a:ln>
            <a:solidFill>
              <a:schemeClr val="tx1"/>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700"/>
          </a:p>
        </p:txBody>
      </p:sp>
      <p:sp>
        <p:nvSpPr>
          <p:cNvPr id="6" name="TextBox 5">
            <a:extLst>
              <a:ext uri="{FF2B5EF4-FFF2-40B4-BE49-F238E27FC236}">
                <a16:creationId xmlns:a16="http://schemas.microsoft.com/office/drawing/2014/main" id="{2D1CE12F-4F1D-860B-A5E0-D370EF7BCC53}"/>
              </a:ext>
            </a:extLst>
          </p:cNvPr>
          <p:cNvSpPr txBox="1"/>
          <p:nvPr/>
        </p:nvSpPr>
        <p:spPr>
          <a:xfrm>
            <a:off x="228600" y="723900"/>
            <a:ext cx="8474904" cy="646331"/>
          </a:xfrm>
          <a:prstGeom prst="rect">
            <a:avLst/>
          </a:prstGeom>
          <a:noFill/>
        </p:spPr>
        <p:txBody>
          <a:bodyPr wrap="square">
            <a:spAutoFit/>
          </a:bodyPr>
          <a:lstStyle/>
          <a:p>
            <a:pPr marL="882650" indent="-571500">
              <a:buClr>
                <a:srgbClr val="FFFF00"/>
              </a:buClr>
              <a:buSzPct val="100000"/>
              <a:buFont typeface="Wingdings" panose="05000000000000000000" pitchFamily="2" charset="2"/>
              <a:buChar char="q"/>
            </a:pPr>
            <a:r>
              <a:rPr lang="en-US" sz="3600" b="1" dirty="0">
                <a:solidFill>
                  <a:srgbClr val="FFFF00"/>
                </a:solidFill>
                <a:latin typeface="Oswald SemiBold" panose="00000700000000000000" pitchFamily="2" charset="0"/>
              </a:rPr>
              <a:t>Day wise Impressions for each month</a:t>
            </a:r>
          </a:p>
        </p:txBody>
      </p:sp>
    </p:spTree>
    <p:extLst>
      <p:ext uri="{BB962C8B-B14F-4D97-AF65-F5344CB8AC3E}">
        <p14:creationId xmlns:p14="http://schemas.microsoft.com/office/powerpoint/2010/main" val="1891257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TotalTime>
  <Words>1848</Words>
  <Application>Microsoft Office PowerPoint</Application>
  <PresentationFormat>Custom</PresentationFormat>
  <Paragraphs>313</Paragraphs>
  <Slides>21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Oswald</vt:lpstr>
      <vt:lpstr>Oswald SemiBold</vt:lpstr>
      <vt:lpstr>Calibri</vt:lpstr>
      <vt:lpstr>Arial</vt:lpstr>
      <vt:lpstr>Klein Bold</vt:lpstr>
      <vt:lpstr>Montserrat ExtraBold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 Presentation</dc:title>
  <cp:lastModifiedBy>JATIN GUPTA</cp:lastModifiedBy>
  <cp:revision>21</cp:revision>
  <dcterms:created xsi:type="dcterms:W3CDTF">2006-08-16T00:00:00Z</dcterms:created>
  <dcterms:modified xsi:type="dcterms:W3CDTF">2024-07-20T11:35:40Z</dcterms:modified>
  <dc:identifier>DAGLUPiUhHc</dc:identifier>
</cp:coreProperties>
</file>